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71" r:id="rId3"/>
    <p:sldId id="258" r:id="rId4"/>
    <p:sldId id="257" r:id="rId5"/>
    <p:sldId id="272" r:id="rId6"/>
    <p:sldId id="273" r:id="rId7"/>
    <p:sldId id="274" r:id="rId8"/>
    <p:sldId id="276" r:id="rId9"/>
    <p:sldId id="277" r:id="rId10"/>
    <p:sldId id="282" r:id="rId11"/>
    <p:sldId id="281" r:id="rId12"/>
    <p:sldId id="294" r:id="rId13"/>
    <p:sldId id="295" r:id="rId14"/>
    <p:sldId id="283" r:id="rId15"/>
    <p:sldId id="287" r:id="rId16"/>
    <p:sldId id="288" r:id="rId17"/>
    <p:sldId id="284" r:id="rId18"/>
    <p:sldId id="289" r:id="rId19"/>
    <p:sldId id="290" r:id="rId20"/>
    <p:sldId id="285" r:id="rId21"/>
    <p:sldId id="297" r:id="rId22"/>
    <p:sldId id="291" r:id="rId23"/>
    <p:sldId id="298" r:id="rId24"/>
    <p:sldId id="286" r:id="rId25"/>
    <p:sldId id="299" r:id="rId26"/>
    <p:sldId id="300" r:id="rId27"/>
    <p:sldId id="292" r:id="rId28"/>
    <p:sldId id="270" r:id="rId29"/>
    <p:sldId id="296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75" r:id="rId39"/>
    <p:sldId id="267" r:id="rId40"/>
    <p:sldId id="268" r:id="rId4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0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78CE89-A1E3-4E69-93FA-2772812BD8A4}">
  <a:tblStyle styleId="{8B78CE89-A1E3-4E69-93FA-2772812BD8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10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357390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5.png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7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18344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 Update </a:t>
            </a:r>
            <a:r>
              <a:rPr lang="mr-IN" dirty="0"/>
              <a:t>–</a:t>
            </a:r>
            <a:r>
              <a:rPr lang="en" dirty="0"/>
              <a:t> </a:t>
            </a:r>
            <a:r>
              <a:rPr lang="en-CA" dirty="0"/>
              <a:t>Aug</a:t>
            </a:r>
            <a:r>
              <a:rPr lang="en" dirty="0"/>
              <a:t> </a:t>
            </a:r>
            <a:r>
              <a:rPr lang="en-CA" dirty="0"/>
              <a:t>22nd</a:t>
            </a:r>
            <a:r>
              <a:rPr lang="en" dirty="0"/>
              <a:t> 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666666"/>
                </a:solidFill>
              </a:rPr>
              <a:t>Giulio</a:t>
            </a:r>
            <a:endParaRPr sz="4000" dirty="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Validation plots</a:t>
            </a:r>
          </a:p>
        </p:txBody>
      </p:sp>
      <p:pic>
        <p:nvPicPr>
          <p:cNvPr id="3" name="Picture 2" descr="global.amountOfVC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23" y="687092"/>
            <a:ext cx="7472519" cy="439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03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Validation plots</a:t>
            </a:r>
          </a:p>
        </p:txBody>
      </p:sp>
      <p:pic>
        <p:nvPicPr>
          <p:cNvPr id="3" name="Picture 2" descr="global.amountOfDMR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08" y="628842"/>
            <a:ext cx="7855331" cy="436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03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Validation plots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B38B1E-680B-40F1-80A2-87B857F6A5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5" t="19772" r="29535" b="20192"/>
          <a:stretch/>
        </p:blipFill>
        <p:spPr>
          <a:xfrm>
            <a:off x="74859" y="514275"/>
            <a:ext cx="8860411" cy="453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97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Validation plots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78BAD9-EA6C-48A4-B0FA-495BB21C2B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91" t="22243" r="33178" b="23156"/>
          <a:stretch/>
        </p:blipFill>
        <p:spPr>
          <a:xfrm>
            <a:off x="231434" y="514275"/>
            <a:ext cx="8625490" cy="456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208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Differential methylation in cancers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4" name="Picture 3" descr="P1.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005" y="638680"/>
            <a:ext cx="6315740" cy="2252409"/>
          </a:xfrm>
          <a:prstGeom prst="rect">
            <a:avLst/>
          </a:prstGeom>
        </p:spPr>
      </p:pic>
      <p:pic>
        <p:nvPicPr>
          <p:cNvPr id="6" name="Picture 5" descr="P1.DMR.CG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004" y="2891089"/>
            <a:ext cx="6315741" cy="225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744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Differential methylation in cancers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3" name="Picture 2" descr="P2.DMR.CG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70056"/>
            <a:ext cx="5209954" cy="1979783"/>
          </a:xfrm>
          <a:prstGeom prst="rect">
            <a:avLst/>
          </a:prstGeom>
        </p:spPr>
      </p:pic>
      <p:pic>
        <p:nvPicPr>
          <p:cNvPr id="4" name="Picture 3" descr="P2.DMR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32"/>
          <a:stretch/>
        </p:blipFill>
        <p:spPr>
          <a:xfrm>
            <a:off x="0" y="683114"/>
            <a:ext cx="4890978" cy="2020887"/>
          </a:xfrm>
          <a:prstGeom prst="rect">
            <a:avLst/>
          </a:prstGeom>
        </p:spPr>
      </p:pic>
      <p:pic>
        <p:nvPicPr>
          <p:cNvPr id="5" name="Picture 4" descr="P3.DMR.CGI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1" r="4783"/>
          <a:stretch/>
        </p:blipFill>
        <p:spPr>
          <a:xfrm>
            <a:off x="5046559" y="2882118"/>
            <a:ext cx="4076183" cy="2020886"/>
          </a:xfrm>
          <a:prstGeom prst="rect">
            <a:avLst/>
          </a:prstGeom>
        </p:spPr>
      </p:pic>
      <p:pic>
        <p:nvPicPr>
          <p:cNvPr id="6" name="Picture 5" descr="P3.DMR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8" r="6987"/>
          <a:stretch/>
        </p:blipFill>
        <p:spPr>
          <a:xfrm>
            <a:off x="5029200" y="671688"/>
            <a:ext cx="4076183" cy="205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114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Differential methylation in cancers </a:t>
            </a:r>
            <a:br>
              <a:rPr lang="en-US" dirty="0">
                <a:solidFill>
                  <a:srgbClr val="7F7F7F"/>
                </a:solidFill>
              </a:rPr>
            </a:br>
            <a:r>
              <a:rPr lang="en-US" sz="2000" dirty="0">
                <a:solidFill>
                  <a:srgbClr val="7F7F7F"/>
                </a:solidFill>
              </a:rPr>
              <a:t>the </a:t>
            </a:r>
            <a:r>
              <a:rPr lang="en-US" sz="2000" dirty="0" err="1">
                <a:solidFill>
                  <a:srgbClr val="7F7F7F"/>
                </a:solidFill>
              </a:rPr>
              <a:t>undermutated</a:t>
            </a:r>
            <a:r>
              <a:rPr lang="en-US" sz="2000" dirty="0">
                <a:solidFill>
                  <a:srgbClr val="7F7F7F"/>
                </a:solidFill>
              </a:rPr>
              <a:t> </a:t>
            </a:r>
            <a:r>
              <a:rPr lang="en-US" sz="2000" dirty="0" err="1">
                <a:solidFill>
                  <a:srgbClr val="7F7F7F"/>
                </a:solidFill>
              </a:rPr>
              <a:t>tumours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3" name="Picture 2" descr="P5.DMR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17"/>
          <a:stretch/>
        </p:blipFill>
        <p:spPr>
          <a:xfrm>
            <a:off x="1" y="897420"/>
            <a:ext cx="4571996" cy="1674330"/>
          </a:xfrm>
          <a:prstGeom prst="rect">
            <a:avLst/>
          </a:prstGeom>
        </p:spPr>
      </p:pic>
      <p:pic>
        <p:nvPicPr>
          <p:cNvPr id="4" name="Picture 3" descr="P5.DMR.CG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891428"/>
            <a:ext cx="4572002" cy="15668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3ABE5A-5518-4F00-89D8-5AFA5DA0A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7" y="2813544"/>
            <a:ext cx="4465676" cy="23080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7A78F0-D069-4C53-A80E-EB47110D92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327" y="2813544"/>
            <a:ext cx="4465674" cy="230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114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Variant Calls colocalizing with DMRs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5" name="Picture 4" descr="P1.VC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767" y="620601"/>
            <a:ext cx="7336465" cy="437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777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Variant Calls colocalizing with DMRs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7" name="Picture 6" descr="P3.VC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670" y="2467797"/>
            <a:ext cx="4809981" cy="2675703"/>
          </a:xfrm>
          <a:prstGeom prst="rect">
            <a:avLst/>
          </a:prstGeom>
        </p:spPr>
      </p:pic>
      <p:pic>
        <p:nvPicPr>
          <p:cNvPr id="8" name="Picture 7" descr="P2.VC+DM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125"/>
            <a:ext cx="4965404" cy="320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2887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Variant Calls colocalizing with DMRs</a:t>
            </a:r>
            <a:br>
              <a:rPr lang="en-US" dirty="0">
                <a:solidFill>
                  <a:srgbClr val="7F7F7F"/>
                </a:solidFill>
              </a:rPr>
            </a:br>
            <a:r>
              <a:rPr lang="en-US" sz="2000" dirty="0">
                <a:solidFill>
                  <a:srgbClr val="7F7F7F"/>
                </a:solidFill>
              </a:rPr>
              <a:t>the </a:t>
            </a:r>
            <a:r>
              <a:rPr lang="en-US" sz="2000" dirty="0" err="1">
                <a:solidFill>
                  <a:srgbClr val="7F7F7F"/>
                </a:solidFill>
              </a:rPr>
              <a:t>undermutated</a:t>
            </a:r>
            <a:r>
              <a:rPr lang="en-US" sz="2000" dirty="0">
                <a:solidFill>
                  <a:srgbClr val="7F7F7F"/>
                </a:solidFill>
              </a:rPr>
              <a:t> </a:t>
            </a:r>
            <a:r>
              <a:rPr lang="en-US" sz="2000" dirty="0" err="1">
                <a:solidFill>
                  <a:srgbClr val="7F7F7F"/>
                </a:solidFill>
              </a:rPr>
              <a:t>tumours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3" name="Picture 2" descr="P5.VC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1236"/>
            <a:ext cx="5391025" cy="29850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B4415-02FF-4E3A-B915-66562894B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1416" y="2158411"/>
            <a:ext cx="4462584" cy="298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196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3950" y="51954"/>
            <a:ext cx="8832300" cy="8890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What:  </a:t>
            </a:r>
            <a:r>
              <a:rPr lang="en-CA" sz="2000" dirty="0">
                <a:solidFill>
                  <a:srgbClr val="7F7F7F"/>
                </a:solidFill>
              </a:rPr>
              <a:t>C</a:t>
            </a:r>
            <a:r>
              <a:rPr lang="en" sz="2000" dirty="0">
                <a:solidFill>
                  <a:srgbClr val="7F7F7F"/>
                </a:solidFill>
              </a:rPr>
              <a:t>oloc</a:t>
            </a:r>
            <a:r>
              <a:rPr lang="en-CA" sz="2000" dirty="0" err="1">
                <a:solidFill>
                  <a:srgbClr val="7F7F7F"/>
                </a:solidFill>
              </a:rPr>
              <a:t>alization</a:t>
            </a:r>
            <a:r>
              <a:rPr lang="en" sz="2000" dirty="0">
                <a:solidFill>
                  <a:srgbClr val="7F7F7F"/>
                </a:solidFill>
              </a:rPr>
              <a:t> of genetic and epigenetic variants</a:t>
            </a:r>
            <a:endParaRPr sz="2000" dirty="0">
              <a:solidFill>
                <a:srgbClr val="7F7F7F"/>
              </a:solidFill>
            </a:endParaRPr>
          </a:p>
        </p:txBody>
      </p:sp>
      <p:pic>
        <p:nvPicPr>
          <p:cNvPr id="4" name="Shape 161"/>
          <p:cNvPicPr preferRelativeResize="0"/>
          <p:nvPr/>
        </p:nvPicPr>
        <p:blipFill rotWithShape="1">
          <a:blip r:embed="rId3">
            <a:alphaModFix/>
          </a:blip>
          <a:srcRect l="1941" t="6987"/>
          <a:stretch/>
        </p:blipFill>
        <p:spPr>
          <a:xfrm>
            <a:off x="7013863" y="1270000"/>
            <a:ext cx="2060863" cy="92881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60"/>
          <p:cNvSpPr txBox="1">
            <a:spLocks/>
          </p:cNvSpPr>
          <p:nvPr/>
        </p:nvSpPr>
        <p:spPr>
          <a:xfrm>
            <a:off x="0" y="720153"/>
            <a:ext cx="9005456" cy="42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 indent="0">
              <a:buSzPts val="1600"/>
              <a:buNone/>
            </a:pPr>
            <a:r>
              <a:rPr lang="en-CA" sz="600" dirty="0">
                <a:solidFill>
                  <a:srgbClr val="FFFFFF"/>
                </a:solidFill>
              </a:rPr>
              <a:t>-</a:t>
            </a:r>
            <a:r>
              <a:rPr lang="en" sz="1600" dirty="0">
                <a:solidFill>
                  <a:schemeClr val="tx1"/>
                </a:solidFill>
              </a:rPr>
              <a:t>Goals</a:t>
            </a:r>
            <a:endParaRPr lang="en-CA" sz="1600" dirty="0">
              <a:solidFill>
                <a:schemeClr val="tx1"/>
              </a:solidFill>
            </a:endParaRPr>
          </a:p>
          <a:p>
            <a:pPr lvl="1" indent="-298450">
              <a:spcBef>
                <a:spcPts val="0"/>
              </a:spcBef>
              <a:buSzPts val="1100"/>
            </a:pPr>
            <a:r>
              <a:rPr lang="en-CA" sz="1200" dirty="0">
                <a:solidFill>
                  <a:schemeClr val="tx1"/>
                </a:solidFill>
              </a:rPr>
              <a:t>Probe</a:t>
            </a:r>
            <a:r>
              <a:rPr lang="en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the interplay of </a:t>
            </a:r>
            <a:r>
              <a:rPr lang="en" sz="1200" dirty="0">
                <a:solidFill>
                  <a:schemeClr val="tx1"/>
                </a:solidFill>
              </a:rPr>
              <a:t>genetic</a:t>
            </a:r>
            <a:r>
              <a:rPr lang="en-CA" sz="1200" dirty="0">
                <a:solidFill>
                  <a:schemeClr val="tx1"/>
                </a:solidFill>
              </a:rPr>
              <a:t> and</a:t>
            </a:r>
            <a:r>
              <a:rPr lang="en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epigenetic variants across normal and malignant tissue.</a:t>
            </a:r>
          </a:p>
          <a:p>
            <a:pPr lvl="1" indent="-298450"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Evidence for genetic variants causing epigenetic variants: 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QTL studies show causality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(Das 2015,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Kilpien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2013,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McVicker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2013)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Prelim results: colocalization above statistical baseline.</a:t>
            </a:r>
          </a:p>
          <a:p>
            <a:pPr marL="127000" indent="0">
              <a:lnSpc>
                <a:spcPct val="50000"/>
              </a:lnSpc>
              <a:buSzPts val="1600"/>
              <a:buNone/>
            </a:pPr>
            <a:endParaRPr lang="en-US" sz="1500" dirty="0">
              <a:solidFill>
                <a:schemeClr val="tx1"/>
              </a:solidFill>
            </a:endParaRPr>
          </a:p>
          <a:p>
            <a:pPr marL="127000" indent="0">
              <a:lnSpc>
                <a:spcPct val="50000"/>
              </a:lnSpc>
              <a:buSzPts val="1600"/>
              <a:buNone/>
            </a:pPr>
            <a:endParaRPr lang="en-US" sz="1500" dirty="0">
              <a:solidFill>
                <a:schemeClr val="tx1"/>
              </a:solidFill>
            </a:endParaRPr>
          </a:p>
          <a:p>
            <a:pPr marL="127000" indent="0">
              <a:lnSpc>
                <a:spcPct val="50000"/>
              </a:lnSpc>
              <a:buSzPts val="1600"/>
              <a:buNone/>
            </a:pPr>
            <a:r>
              <a:rPr lang="en-US" sz="1500" dirty="0">
                <a:solidFill>
                  <a:schemeClr val="tx1"/>
                </a:solidFill>
              </a:rPr>
              <a:t>Strategy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>
                <a:solidFill>
                  <a:schemeClr val="tx1"/>
                </a:solidFill>
              </a:rPr>
              <a:t>Probe</a:t>
            </a:r>
            <a:r>
              <a:rPr lang="en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the interplay of </a:t>
            </a:r>
            <a:r>
              <a:rPr lang="en" sz="1200" dirty="0">
                <a:solidFill>
                  <a:schemeClr val="tx1"/>
                </a:solidFill>
              </a:rPr>
              <a:t>genetic</a:t>
            </a:r>
            <a:r>
              <a:rPr lang="en-CA" sz="1200" dirty="0">
                <a:solidFill>
                  <a:schemeClr val="tx1"/>
                </a:solidFill>
              </a:rPr>
              <a:t> and</a:t>
            </a:r>
            <a:r>
              <a:rPr lang="en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epigenetic variants across normal and malignant tissue.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Compare colocalization in different conditions: VC effects, functional regions, CGIs and histone enrichment.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Difference in colocalization across normal and cancer samples suggests a change in regulatory machinery.</a:t>
            </a:r>
            <a:endParaRPr lang="en-CA" sz="1200" dirty="0">
              <a:solidFill>
                <a:schemeClr val="tx1"/>
              </a:solidFill>
            </a:endParaRP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 err="1">
                <a:solidFill>
                  <a:schemeClr val="tx1"/>
                </a:solidFill>
              </a:rPr>
              <a:t>Colocalization</a:t>
            </a:r>
            <a:r>
              <a:rPr lang="en-CA" sz="1200" dirty="0">
                <a:solidFill>
                  <a:schemeClr val="tx1"/>
                </a:solidFill>
              </a:rPr>
              <a:t> of VCs with DMRs between normal samples of different people acts as a baseline of naturally occurring DMRs, some explainable by VCs, some not.</a:t>
            </a: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 err="1">
                <a:solidFill>
                  <a:schemeClr val="tx1"/>
                </a:solidFill>
              </a:rPr>
              <a:t>Colocalization</a:t>
            </a:r>
            <a:r>
              <a:rPr lang="en-CA" sz="1200" dirty="0">
                <a:solidFill>
                  <a:schemeClr val="tx1"/>
                </a:solidFill>
              </a:rPr>
              <a:t> of VCs with DMRs between normal and tumour samples as measurement of genetic variants impacting </a:t>
            </a:r>
            <a:r>
              <a:rPr lang="en-CA" sz="1200" dirty="0" err="1">
                <a:solidFill>
                  <a:schemeClr val="tx1"/>
                </a:solidFill>
              </a:rPr>
              <a:t>epigen</a:t>
            </a:r>
            <a:r>
              <a:rPr lang="en-CA" sz="1200" dirty="0">
                <a:solidFill>
                  <a:schemeClr val="tx1"/>
                </a:solidFill>
              </a:rPr>
              <a:t>, or machinery damage affecting global </a:t>
            </a:r>
            <a:r>
              <a:rPr lang="en-CA" sz="1200" dirty="0" err="1">
                <a:solidFill>
                  <a:schemeClr val="tx1"/>
                </a:solidFill>
              </a:rPr>
              <a:t>epigen</a:t>
            </a:r>
            <a:r>
              <a:rPr lang="en-CA" sz="1200" dirty="0">
                <a:solidFill>
                  <a:schemeClr val="tx1"/>
                </a:solidFill>
              </a:rPr>
              <a:t> patterns.</a:t>
            </a:r>
          </a:p>
          <a:p>
            <a:pPr lvl="3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>
                <a:solidFill>
                  <a:schemeClr val="tx1"/>
                </a:solidFill>
              </a:rPr>
              <a:t>Tumour adjacent as baseline for natural variation between similar samples, or as intermediate sample.</a:t>
            </a:r>
          </a:p>
          <a:p>
            <a:pPr lvl="3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>
                <a:solidFill>
                  <a:schemeClr val="tx1"/>
                </a:solidFill>
              </a:rPr>
              <a:t>I expect a larger fraction of </a:t>
            </a:r>
            <a:r>
              <a:rPr lang="en-CA" sz="1200" dirty="0" err="1">
                <a:solidFill>
                  <a:schemeClr val="tx1"/>
                </a:solidFill>
              </a:rPr>
              <a:t>tumor</a:t>
            </a:r>
            <a:r>
              <a:rPr lang="en-CA" sz="1200" dirty="0">
                <a:solidFill>
                  <a:schemeClr val="tx1"/>
                </a:solidFill>
              </a:rPr>
              <a:t> DMRs to not be explainable by VCs, but tumour will have many somatic mutations and resulting DMRs.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5326904" y="1824182"/>
            <a:ext cx="1588823" cy="4664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30442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Robustness check 1: only consider SNPs</a:t>
            </a:r>
          </a:p>
        </p:txBody>
      </p:sp>
      <p:pic>
        <p:nvPicPr>
          <p:cNvPr id="10" name="Picture 9" descr="P2.VC+DMR.SN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62" y="514275"/>
            <a:ext cx="7823616" cy="432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939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Robustness check 1: only consider SNPs</a:t>
            </a:r>
          </a:p>
        </p:txBody>
      </p:sp>
      <p:pic>
        <p:nvPicPr>
          <p:cNvPr id="8" name="Picture 7" descr="P5.VC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275"/>
            <a:ext cx="5573511" cy="3086137"/>
          </a:xfrm>
          <a:prstGeom prst="rect">
            <a:avLst/>
          </a:prstGeom>
        </p:spPr>
      </p:pic>
      <p:pic>
        <p:nvPicPr>
          <p:cNvPr id="7" name="Picture 6" descr="P5.VC+DMR.SN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210" y="1871330"/>
            <a:ext cx="5610790" cy="327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8445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Robustness check 2: Loosen criteria for DMRs</a:t>
            </a:r>
          </a:p>
        </p:txBody>
      </p:sp>
      <p:pic>
        <p:nvPicPr>
          <p:cNvPr id="3" name="Picture 2" descr="P2.VC+DMR.loos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30" y="514275"/>
            <a:ext cx="8222784" cy="446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0941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Robustness check 2: Loosen criteria for DMRs</a:t>
            </a:r>
          </a:p>
        </p:txBody>
      </p:sp>
      <p:pic>
        <p:nvPicPr>
          <p:cNvPr id="5" name="Picture 4" descr="P5.VC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79" y="535538"/>
            <a:ext cx="4755090" cy="2632964"/>
          </a:xfrm>
          <a:prstGeom prst="rect">
            <a:avLst/>
          </a:prstGeom>
        </p:spPr>
      </p:pic>
      <p:pic>
        <p:nvPicPr>
          <p:cNvPr id="6" name="Picture 5" descr="P5.VC+DMR.loo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662" y="1750802"/>
            <a:ext cx="6157059" cy="329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7234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Histone Mods</a:t>
            </a:r>
          </a:p>
        </p:txBody>
      </p:sp>
      <p:pic>
        <p:nvPicPr>
          <p:cNvPr id="3" name="Picture 2" descr="P3.H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14" y="1086948"/>
            <a:ext cx="8724772" cy="352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5943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Histone Mods</a:t>
            </a:r>
          </a:p>
        </p:txBody>
      </p:sp>
      <p:pic>
        <p:nvPicPr>
          <p:cNvPr id="4" name="Picture 3" descr="P3.HM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20" y="669848"/>
            <a:ext cx="7853353" cy="416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6165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69A61F4-6384-49D3-9651-A7D29C12C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127" y="2900775"/>
            <a:ext cx="4922874" cy="22218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Histone Mods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29EEC5-5464-4E38-B078-6C61DA98C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67606"/>
            <a:ext cx="4221126" cy="21758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A73978-EB77-4C12-A75A-A9528CDF3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1126" y="791711"/>
            <a:ext cx="4922873" cy="21550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FCDC362-1BB1-4596-BCCC-C2FBF1E299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791713"/>
            <a:ext cx="4221126" cy="217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564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7F7F7F"/>
                </a:solidFill>
              </a:rPr>
              <a:t>Histone Mods</a:t>
            </a:r>
          </a:p>
        </p:txBody>
      </p:sp>
      <p:pic>
        <p:nvPicPr>
          <p:cNvPr id="6" name="Picture 5" descr="P2.HM+DM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4" y="514275"/>
            <a:ext cx="4542354" cy="2181554"/>
          </a:xfrm>
          <a:prstGeom prst="rect">
            <a:avLst/>
          </a:prstGeom>
        </p:spPr>
      </p:pic>
      <p:pic>
        <p:nvPicPr>
          <p:cNvPr id="8" name="Picture 7" descr="P1.HM+DM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6" y="2683286"/>
            <a:ext cx="4351207" cy="24411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2FBC0D-899D-423F-9F00-FFD165F48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5917" y="0"/>
            <a:ext cx="4191714" cy="25088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BC83D1-1807-4639-A06B-F14D1802C6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8085" y="2452372"/>
            <a:ext cx="4795282" cy="256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343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Complementary slides</a:t>
            </a:r>
          </a:p>
        </p:txBody>
      </p:sp>
    </p:spTree>
    <p:extLst>
      <p:ext uri="{BB962C8B-B14F-4D97-AF65-F5344CB8AC3E}">
        <p14:creationId xmlns:p14="http://schemas.microsoft.com/office/powerpoint/2010/main" val="8337875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E9039-A66A-441A-BEF6-9B532A64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2999E0-F268-4F48-A520-239C9D3535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 descr="P1.VC+DMR.impact.png">
            <a:extLst>
              <a:ext uri="{FF2B5EF4-FFF2-40B4-BE49-F238E27FC236}">
                <a16:creationId xmlns:a16="http://schemas.microsoft.com/office/drawing/2014/main" id="{A973E1F4-3D26-4EA2-A05F-5E961304D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58" y="1"/>
            <a:ext cx="5827693" cy="515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44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609100" y="2525948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" name="Shape 66"/>
          <p:cNvCxnSpPr/>
          <p:nvPr/>
        </p:nvCxnSpPr>
        <p:spPr>
          <a:xfrm rot="10800000">
            <a:off x="7844275" y="2378795"/>
            <a:ext cx="0" cy="105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Shape 67"/>
          <p:cNvCxnSpPr/>
          <p:nvPr/>
        </p:nvCxnSpPr>
        <p:spPr>
          <a:xfrm rot="10800000" flipH="1">
            <a:off x="7490025" y="2482408"/>
            <a:ext cx="1026000" cy="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-12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r>
              <a:rPr lang="en-CA" dirty="0"/>
              <a:t>s</a:t>
            </a:r>
            <a:endParaRPr dirty="0"/>
          </a:p>
        </p:txBody>
      </p:sp>
      <p:sp>
        <p:nvSpPr>
          <p:cNvPr id="69" name="Shape 69"/>
          <p:cNvSpPr txBox="1"/>
          <p:nvPr/>
        </p:nvSpPr>
        <p:spPr>
          <a:xfrm>
            <a:off x="-552413" y="675231"/>
            <a:ext cx="9880787" cy="15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/>
              <a:t>(1) Mutations in binding domains -| TF binding -| gene expression 	-&gt; local epigenetic change </a:t>
            </a:r>
            <a:r>
              <a:rPr lang="en-CA" sz="1300" dirty="0">
                <a:solidFill>
                  <a:schemeClr val="bg1">
                    <a:lumMod val="50000"/>
                  </a:schemeClr>
                </a:solidFill>
              </a:rPr>
              <a:t>(Matsubara 2012)</a:t>
            </a:r>
          </a:p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/>
              <a:t>(2) Mutation on </a:t>
            </a:r>
            <a:r>
              <a:rPr lang="en-CA" sz="1300" dirty="0" err="1"/>
              <a:t>Cis</a:t>
            </a:r>
            <a:r>
              <a:rPr lang="en-CA" sz="1300" dirty="0"/>
              <a:t>-regulatory epigenetic signals 		-&gt; local epigenetic change</a:t>
            </a:r>
          </a:p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/>
              <a:t>(3) Mutation on Trans-regulatory DNA </a:t>
            </a:r>
            <a:r>
              <a:rPr lang="en-CA" sz="1300" dirty="0">
                <a:solidFill>
                  <a:srgbClr val="7F7F7F"/>
                </a:solidFill>
              </a:rPr>
              <a:t>(</a:t>
            </a:r>
            <a:r>
              <a:rPr lang="en-CA" sz="1300" dirty="0" err="1">
                <a:solidFill>
                  <a:srgbClr val="7F7F7F"/>
                </a:solidFill>
              </a:rPr>
              <a:t>ncRNA</a:t>
            </a:r>
            <a:r>
              <a:rPr lang="en-CA" sz="1300" dirty="0">
                <a:solidFill>
                  <a:srgbClr val="7F7F7F"/>
                </a:solidFill>
              </a:rPr>
              <a:t>? 3D chromatin?)</a:t>
            </a:r>
            <a:r>
              <a:rPr lang="en-CA" sz="1300" dirty="0"/>
              <a:t>	-&gt; distal epigenetic change</a:t>
            </a:r>
          </a:p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/>
              <a:t>(4) Mutation on epigenetic machinery </a:t>
            </a:r>
            <a:r>
              <a:rPr lang="en-CA" sz="1300" dirty="0">
                <a:solidFill>
                  <a:srgbClr val="7F7F7F"/>
                </a:solidFill>
              </a:rPr>
              <a:t>(HATs, HMTs, HDACs, </a:t>
            </a:r>
            <a:r>
              <a:rPr lang="en-CA" sz="1300" dirty="0" err="1">
                <a:solidFill>
                  <a:srgbClr val="7F7F7F"/>
                </a:solidFill>
              </a:rPr>
              <a:t>etc</a:t>
            </a:r>
            <a:r>
              <a:rPr lang="en-CA" sz="1300" dirty="0">
                <a:solidFill>
                  <a:srgbClr val="7F7F7F"/>
                </a:solidFill>
              </a:rPr>
              <a:t>) </a:t>
            </a:r>
            <a:r>
              <a:rPr lang="en-CA" sz="1300" dirty="0"/>
              <a:t>	-&gt; global change in epigenetic regulation</a:t>
            </a:r>
          </a:p>
        </p:txBody>
      </p:sp>
      <p:cxnSp>
        <p:nvCxnSpPr>
          <p:cNvPr id="70" name="Shape 70"/>
          <p:cNvCxnSpPr/>
          <p:nvPr/>
        </p:nvCxnSpPr>
        <p:spPr>
          <a:xfrm>
            <a:off x="7837425" y="2482420"/>
            <a:ext cx="384000" cy="2400"/>
          </a:xfrm>
          <a:prstGeom prst="straightConnector1">
            <a:avLst/>
          </a:prstGeom>
          <a:noFill/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Shape 71"/>
          <p:cNvCxnSpPr/>
          <p:nvPr/>
        </p:nvCxnSpPr>
        <p:spPr>
          <a:xfrm>
            <a:off x="7844275" y="2383495"/>
            <a:ext cx="101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Shape 72"/>
          <p:cNvCxnSpPr/>
          <p:nvPr/>
        </p:nvCxnSpPr>
        <p:spPr>
          <a:xfrm>
            <a:off x="7945475" y="234669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Shape 73"/>
          <p:cNvSpPr txBox="1"/>
          <p:nvPr/>
        </p:nvSpPr>
        <p:spPr>
          <a:xfrm>
            <a:off x="7945375" y="2210945"/>
            <a:ext cx="6258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DNMT</a:t>
            </a:r>
            <a:endParaRPr sz="900"/>
          </a:p>
        </p:txBody>
      </p:sp>
      <p:cxnSp>
        <p:nvCxnSpPr>
          <p:cNvPr id="74" name="Shape 74"/>
          <p:cNvCxnSpPr/>
          <p:nvPr/>
        </p:nvCxnSpPr>
        <p:spPr>
          <a:xfrm rot="10800000" flipH="1">
            <a:off x="5812875" y="3032045"/>
            <a:ext cx="3167400" cy="16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Shape 75"/>
          <p:cNvSpPr/>
          <p:nvPr/>
        </p:nvSpPr>
        <p:spPr>
          <a:xfrm>
            <a:off x="7678525" y="2801345"/>
            <a:ext cx="1159500" cy="2115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Global demethylation</a:t>
            </a:r>
            <a:endParaRPr sz="800"/>
          </a:p>
        </p:txBody>
      </p:sp>
      <p:cxnSp>
        <p:nvCxnSpPr>
          <p:cNvPr id="76" name="Shape 76"/>
          <p:cNvCxnSpPr/>
          <p:nvPr/>
        </p:nvCxnSpPr>
        <p:spPr>
          <a:xfrm>
            <a:off x="8090500" y="2570370"/>
            <a:ext cx="22200" cy="20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7" name="Shape 77"/>
          <p:cNvSpPr txBox="1"/>
          <p:nvPr/>
        </p:nvSpPr>
        <p:spPr>
          <a:xfrm>
            <a:off x="7367845" y="2111250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4</a:t>
            </a:r>
            <a:endParaRPr sz="1000">
              <a:solidFill>
                <a:srgbClr val="434343"/>
              </a:solidFill>
            </a:endParaRPr>
          </a:p>
        </p:txBody>
      </p:sp>
      <p:sp>
        <p:nvSpPr>
          <p:cNvPr id="78" name="Shape 78"/>
          <p:cNvSpPr/>
          <p:nvPr/>
        </p:nvSpPr>
        <p:spPr>
          <a:xfrm>
            <a:off x="7367845" y="2168035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 txBox="1"/>
          <p:nvPr/>
        </p:nvSpPr>
        <p:spPr>
          <a:xfrm>
            <a:off x="609100" y="2469473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1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0" name="Shape 80"/>
          <p:cNvSpPr/>
          <p:nvPr/>
        </p:nvSpPr>
        <p:spPr>
          <a:xfrm>
            <a:off x="2824650" y="2576728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2824650" y="2520253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2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2" name="Shape 82"/>
          <p:cNvSpPr/>
          <p:nvPr/>
        </p:nvSpPr>
        <p:spPr>
          <a:xfrm>
            <a:off x="5009150" y="2464048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Shape 83"/>
          <p:cNvSpPr txBox="1"/>
          <p:nvPr/>
        </p:nvSpPr>
        <p:spPr>
          <a:xfrm>
            <a:off x="5009163" y="2416060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3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746275" y="2854818"/>
            <a:ext cx="1067350" cy="486800"/>
          </a:xfrm>
          <a:custGeom>
            <a:avLst/>
            <a:gdLst/>
            <a:ahLst/>
            <a:cxnLst/>
            <a:rect l="0" t="0" r="0" b="0"/>
            <a:pathLst>
              <a:path w="42694" h="19472" extrusionOk="0">
                <a:moveTo>
                  <a:pt x="42694" y="7657"/>
                </a:moveTo>
                <a:cubicBezTo>
                  <a:pt x="42387" y="7657"/>
                  <a:pt x="41252" y="6829"/>
                  <a:pt x="40853" y="7657"/>
                </a:cubicBezTo>
                <a:cubicBezTo>
                  <a:pt x="40454" y="8485"/>
                  <a:pt x="41160" y="10663"/>
                  <a:pt x="40301" y="12626"/>
                </a:cubicBezTo>
                <a:cubicBezTo>
                  <a:pt x="39442" y="14589"/>
                  <a:pt x="37817" y="19281"/>
                  <a:pt x="35701" y="19434"/>
                </a:cubicBezTo>
                <a:cubicBezTo>
                  <a:pt x="33585" y="19587"/>
                  <a:pt x="26744" y="16030"/>
                  <a:pt x="27603" y="13546"/>
                </a:cubicBezTo>
                <a:cubicBezTo>
                  <a:pt x="28462" y="11062"/>
                  <a:pt x="39319" y="6736"/>
                  <a:pt x="40853" y="4528"/>
                </a:cubicBezTo>
                <a:cubicBezTo>
                  <a:pt x="42387" y="2320"/>
                  <a:pt x="40854" y="-961"/>
                  <a:pt x="36805" y="296"/>
                </a:cubicBezTo>
                <a:cubicBezTo>
                  <a:pt x="32757" y="1554"/>
                  <a:pt x="21653" y="10540"/>
                  <a:pt x="16562" y="12073"/>
                </a:cubicBezTo>
                <a:cubicBezTo>
                  <a:pt x="11471" y="13607"/>
                  <a:pt x="9017" y="9988"/>
                  <a:pt x="6257" y="9497"/>
                </a:cubicBezTo>
                <a:cubicBezTo>
                  <a:pt x="3497" y="9006"/>
                  <a:pt x="1043" y="9190"/>
                  <a:pt x="0" y="9129"/>
                </a:cubicBez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/>
          <p:nvPr/>
        </p:nvSpPr>
        <p:spPr>
          <a:xfrm>
            <a:off x="7952475" y="244149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Shape 86"/>
          <p:cNvSpPr/>
          <p:nvPr/>
        </p:nvSpPr>
        <p:spPr>
          <a:xfrm>
            <a:off x="5659300" y="294294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" name="Shape 87"/>
          <p:cNvCxnSpPr/>
          <p:nvPr/>
        </p:nvCxnSpPr>
        <p:spPr>
          <a:xfrm>
            <a:off x="5451700" y="3240520"/>
            <a:ext cx="149700" cy="11190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Shape 88"/>
          <p:cNvCxnSpPr/>
          <p:nvPr/>
        </p:nvCxnSpPr>
        <p:spPr>
          <a:xfrm flipH="1">
            <a:off x="5541450" y="3343270"/>
            <a:ext cx="55200" cy="9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Shape 89"/>
          <p:cNvCxnSpPr/>
          <p:nvPr/>
        </p:nvCxnSpPr>
        <p:spPr>
          <a:xfrm rot="10800000" flipH="1">
            <a:off x="5468050" y="3368595"/>
            <a:ext cx="45900" cy="64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Shape 90"/>
          <p:cNvCxnSpPr/>
          <p:nvPr/>
        </p:nvCxnSpPr>
        <p:spPr>
          <a:xfrm>
            <a:off x="5490825" y="3403095"/>
            <a:ext cx="50700" cy="3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Shape 91"/>
          <p:cNvCxnSpPr/>
          <p:nvPr/>
        </p:nvCxnSpPr>
        <p:spPr>
          <a:xfrm rot="10800000">
            <a:off x="4166375" y="3083395"/>
            <a:ext cx="611400" cy="4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Shape 92"/>
          <p:cNvCxnSpPr/>
          <p:nvPr/>
        </p:nvCxnSpPr>
        <p:spPr>
          <a:xfrm>
            <a:off x="4500525" y="3085645"/>
            <a:ext cx="185700" cy="450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Shape 93"/>
          <p:cNvCxnSpPr/>
          <p:nvPr/>
        </p:nvCxnSpPr>
        <p:spPr>
          <a:xfrm rot="10800000" flipH="1">
            <a:off x="4502275" y="2979745"/>
            <a:ext cx="4500" cy="105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" name="Shape 94"/>
          <p:cNvSpPr txBox="1"/>
          <p:nvPr/>
        </p:nvSpPr>
        <p:spPr>
          <a:xfrm>
            <a:off x="4376525" y="2732595"/>
            <a:ext cx="506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ncRNA</a:t>
            </a:r>
            <a:endParaRPr sz="800"/>
          </a:p>
        </p:txBody>
      </p:sp>
      <p:sp>
        <p:nvSpPr>
          <p:cNvPr id="95" name="Shape 95"/>
          <p:cNvSpPr/>
          <p:nvPr/>
        </p:nvSpPr>
        <p:spPr>
          <a:xfrm>
            <a:off x="4527825" y="303584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Shape 96"/>
          <p:cNvSpPr txBox="1"/>
          <p:nvPr/>
        </p:nvSpPr>
        <p:spPr>
          <a:xfrm>
            <a:off x="5413875" y="2606620"/>
            <a:ext cx="932700" cy="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3D conformation</a:t>
            </a:r>
            <a:endParaRPr sz="800"/>
          </a:p>
        </p:txBody>
      </p:sp>
      <p:cxnSp>
        <p:nvCxnSpPr>
          <p:cNvPr id="97" name="Shape 97"/>
          <p:cNvCxnSpPr/>
          <p:nvPr/>
        </p:nvCxnSpPr>
        <p:spPr>
          <a:xfrm flipH="1">
            <a:off x="133550" y="3085645"/>
            <a:ext cx="4032300" cy="10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Shape 98"/>
          <p:cNvCxnSpPr/>
          <p:nvPr/>
        </p:nvCxnSpPr>
        <p:spPr>
          <a:xfrm>
            <a:off x="812300" y="3087895"/>
            <a:ext cx="243900" cy="0"/>
          </a:xfrm>
          <a:prstGeom prst="straightConnector1">
            <a:avLst/>
          </a:prstGeom>
          <a:noFill/>
          <a:ln w="3810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Shape 99"/>
          <p:cNvCxnSpPr/>
          <p:nvPr/>
        </p:nvCxnSpPr>
        <p:spPr>
          <a:xfrm>
            <a:off x="3155250" y="3083320"/>
            <a:ext cx="243900" cy="0"/>
          </a:xfrm>
          <a:prstGeom prst="straightConnector1">
            <a:avLst/>
          </a:prstGeom>
          <a:noFill/>
          <a:ln w="38100" cap="flat" cmpd="sng">
            <a:solidFill>
              <a:srgbClr val="CC29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Shape 100"/>
          <p:cNvCxnSpPr/>
          <p:nvPr/>
        </p:nvCxnSpPr>
        <p:spPr>
          <a:xfrm rot="10800000">
            <a:off x="812300" y="2966045"/>
            <a:ext cx="0" cy="124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Shape 101"/>
          <p:cNvCxnSpPr/>
          <p:nvPr/>
        </p:nvCxnSpPr>
        <p:spPr>
          <a:xfrm>
            <a:off x="812300" y="2970620"/>
            <a:ext cx="73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Shape 102"/>
          <p:cNvCxnSpPr/>
          <p:nvPr/>
        </p:nvCxnSpPr>
        <p:spPr>
          <a:xfrm>
            <a:off x="885900" y="2915420"/>
            <a:ext cx="0" cy="87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Shape 103"/>
          <p:cNvSpPr/>
          <p:nvPr/>
        </p:nvSpPr>
        <p:spPr>
          <a:xfrm>
            <a:off x="444225" y="303494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263963" y="3503145"/>
            <a:ext cx="371088" cy="244512"/>
          </a:xfrm>
          <a:prstGeom prst="cloud">
            <a:avLst/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cxnSp>
        <p:nvCxnSpPr>
          <p:cNvPr id="105" name="Shape 105"/>
          <p:cNvCxnSpPr/>
          <p:nvPr/>
        </p:nvCxnSpPr>
        <p:spPr>
          <a:xfrm flipH="1">
            <a:off x="346500" y="2854820"/>
            <a:ext cx="64500" cy="55200"/>
          </a:xfrm>
          <a:prstGeom prst="curvedConnector3">
            <a:avLst>
              <a:gd name="adj1" fmla="val 9988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Shape 106"/>
          <p:cNvCxnSpPr/>
          <p:nvPr/>
        </p:nvCxnSpPr>
        <p:spPr>
          <a:xfrm flipH="1">
            <a:off x="391425" y="2879683"/>
            <a:ext cx="64500" cy="55200"/>
          </a:xfrm>
          <a:prstGeom prst="curvedConnector3">
            <a:avLst>
              <a:gd name="adj1" fmla="val 9988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Shape 107"/>
          <p:cNvSpPr txBox="1"/>
          <p:nvPr/>
        </p:nvSpPr>
        <p:spPr>
          <a:xfrm>
            <a:off x="285725" y="3468595"/>
            <a:ext cx="3840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TF</a:t>
            </a:r>
            <a:endParaRPr sz="1000"/>
          </a:p>
        </p:txBody>
      </p:sp>
      <p:cxnSp>
        <p:nvCxnSpPr>
          <p:cNvPr id="108" name="Shape 108"/>
          <p:cNvCxnSpPr/>
          <p:nvPr/>
        </p:nvCxnSpPr>
        <p:spPr>
          <a:xfrm rot="10800000">
            <a:off x="3155250" y="2959108"/>
            <a:ext cx="0" cy="124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Shape 109"/>
          <p:cNvCxnSpPr/>
          <p:nvPr/>
        </p:nvCxnSpPr>
        <p:spPr>
          <a:xfrm>
            <a:off x="3155250" y="2963683"/>
            <a:ext cx="73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Shape 110"/>
          <p:cNvCxnSpPr/>
          <p:nvPr/>
        </p:nvCxnSpPr>
        <p:spPr>
          <a:xfrm>
            <a:off x="3228850" y="2908483"/>
            <a:ext cx="0" cy="87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Shape 111"/>
          <p:cNvSpPr/>
          <p:nvPr/>
        </p:nvSpPr>
        <p:spPr>
          <a:xfrm>
            <a:off x="2723550" y="3030370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2" name="Shape 112"/>
          <p:cNvCxnSpPr/>
          <p:nvPr/>
        </p:nvCxnSpPr>
        <p:spPr>
          <a:xfrm rot="10800000" flipH="1">
            <a:off x="3227350" y="3172370"/>
            <a:ext cx="3000" cy="30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" name="Shape 113"/>
          <p:cNvSpPr/>
          <p:nvPr/>
        </p:nvSpPr>
        <p:spPr>
          <a:xfrm>
            <a:off x="2509613" y="3493470"/>
            <a:ext cx="1026000" cy="315900"/>
          </a:xfrm>
          <a:prstGeom prst="roundRect">
            <a:avLst>
              <a:gd name="adj" fmla="val 16667"/>
            </a:avLst>
          </a:prstGeom>
          <a:solidFill>
            <a:srgbClr val="FF00FF">
              <a:alpha val="24600"/>
            </a:srgbClr>
          </a:solidFill>
          <a:ln w="9525" cap="flat" cmpd="sng">
            <a:solidFill>
              <a:srgbClr val="CC29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Methyl (DMR) &amp;</a:t>
            </a:r>
            <a:endParaRPr sz="80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Hist mods (DHM)</a:t>
            </a:r>
            <a:endParaRPr sz="800"/>
          </a:p>
        </p:txBody>
      </p:sp>
      <p:cxnSp>
        <p:nvCxnSpPr>
          <p:cNvPr id="114" name="Shape 114"/>
          <p:cNvCxnSpPr/>
          <p:nvPr/>
        </p:nvCxnSpPr>
        <p:spPr>
          <a:xfrm>
            <a:off x="531750" y="3751483"/>
            <a:ext cx="0" cy="17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5" name="Shape 115"/>
          <p:cNvSpPr/>
          <p:nvPr/>
        </p:nvSpPr>
        <p:spPr>
          <a:xfrm>
            <a:off x="182400" y="3960770"/>
            <a:ext cx="698700" cy="1839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expression</a:t>
            </a:r>
            <a:endParaRPr sz="800"/>
          </a:p>
        </p:txBody>
      </p:sp>
      <p:cxnSp>
        <p:nvCxnSpPr>
          <p:cNvPr id="116" name="Shape 116"/>
          <p:cNvCxnSpPr/>
          <p:nvPr/>
        </p:nvCxnSpPr>
        <p:spPr>
          <a:xfrm flipH="1">
            <a:off x="485750" y="3223670"/>
            <a:ext cx="4500" cy="19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Shape 117"/>
          <p:cNvCxnSpPr/>
          <p:nvPr/>
        </p:nvCxnSpPr>
        <p:spPr>
          <a:xfrm>
            <a:off x="439650" y="3416895"/>
            <a:ext cx="92100" cy="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34100" y="3394995"/>
            <a:ext cx="1026000" cy="3003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Methyl (DMR) &amp;</a:t>
            </a:r>
            <a:endParaRPr sz="8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Hist mods (DHM)</a:t>
            </a:r>
            <a:endParaRPr sz="800"/>
          </a:p>
        </p:txBody>
      </p:sp>
      <p:sp>
        <p:nvSpPr>
          <p:cNvPr id="119" name="Shape 119"/>
          <p:cNvSpPr/>
          <p:nvPr/>
        </p:nvSpPr>
        <p:spPr>
          <a:xfrm rot="5400000" flipH="1">
            <a:off x="886400" y="3796395"/>
            <a:ext cx="315900" cy="220800"/>
          </a:xfrm>
          <a:prstGeom prst="bentArrow">
            <a:avLst>
              <a:gd name="adj1" fmla="val 0"/>
              <a:gd name="adj2" fmla="val 9799"/>
              <a:gd name="adj3" fmla="val 33136"/>
              <a:gd name="adj4" fmla="val 29725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971825" y="3158745"/>
            <a:ext cx="8100" cy="1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Shape 121"/>
          <p:cNvCxnSpPr/>
          <p:nvPr/>
        </p:nvCxnSpPr>
        <p:spPr>
          <a:xfrm>
            <a:off x="2808975" y="3232870"/>
            <a:ext cx="0" cy="22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Shape 122"/>
          <p:cNvCxnSpPr/>
          <p:nvPr/>
        </p:nvCxnSpPr>
        <p:spPr>
          <a:xfrm>
            <a:off x="2753775" y="3453695"/>
            <a:ext cx="128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Shape 123"/>
          <p:cNvCxnSpPr/>
          <p:nvPr/>
        </p:nvCxnSpPr>
        <p:spPr>
          <a:xfrm>
            <a:off x="6458100" y="3042845"/>
            <a:ext cx="248400" cy="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Shape 124"/>
          <p:cNvCxnSpPr/>
          <p:nvPr/>
        </p:nvCxnSpPr>
        <p:spPr>
          <a:xfrm flipV="1">
            <a:off x="4502850" y="2980182"/>
            <a:ext cx="168290" cy="5963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5" name="Shape 125"/>
          <p:cNvSpPr/>
          <p:nvPr/>
        </p:nvSpPr>
        <p:spPr>
          <a:xfrm>
            <a:off x="6031075" y="3092145"/>
            <a:ext cx="997800" cy="3159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Methyl (DMR) &amp;</a:t>
            </a:r>
            <a:endParaRPr sz="80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Hist mods (DHM)</a:t>
            </a:r>
            <a:endParaRPr sz="800"/>
          </a:p>
        </p:txBody>
      </p:sp>
      <p:sp>
        <p:nvSpPr>
          <p:cNvPr id="126" name="Shape 126"/>
          <p:cNvSpPr/>
          <p:nvPr/>
        </p:nvSpPr>
        <p:spPr>
          <a:xfrm>
            <a:off x="4595848" y="3229202"/>
            <a:ext cx="1664452" cy="389318"/>
          </a:xfrm>
          <a:custGeom>
            <a:avLst/>
            <a:gdLst/>
            <a:ahLst/>
            <a:cxnLst/>
            <a:rect l="0" t="0" r="0" b="0"/>
            <a:pathLst>
              <a:path w="66985" h="12966" extrusionOk="0">
                <a:moveTo>
                  <a:pt x="0" y="0"/>
                </a:moveTo>
                <a:cubicBezTo>
                  <a:pt x="1258" y="1595"/>
                  <a:pt x="1656" y="7454"/>
                  <a:pt x="7545" y="9570"/>
                </a:cubicBezTo>
                <a:cubicBezTo>
                  <a:pt x="13434" y="11686"/>
                  <a:pt x="26131" y="12238"/>
                  <a:pt x="35332" y="12698"/>
                </a:cubicBezTo>
                <a:cubicBezTo>
                  <a:pt x="44533" y="13158"/>
                  <a:pt x="57477" y="12851"/>
                  <a:pt x="62752" y="12330"/>
                </a:cubicBezTo>
                <a:cubicBezTo>
                  <a:pt x="68028" y="11809"/>
                  <a:pt x="66280" y="10030"/>
                  <a:pt x="66985" y="957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127" name="Shape 127"/>
          <p:cNvCxnSpPr/>
          <p:nvPr/>
        </p:nvCxnSpPr>
        <p:spPr>
          <a:xfrm rot="10800000" flipH="1">
            <a:off x="6255434" y="3414231"/>
            <a:ext cx="32100" cy="11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" name="TextBox 3"/>
          <p:cNvSpPr txBox="1"/>
          <p:nvPr/>
        </p:nvSpPr>
        <p:spPr>
          <a:xfrm>
            <a:off x="125288" y="4515465"/>
            <a:ext cx="37074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Some VCs colocalize with DMRs. Maybe differentiate between (1) and (2) by annotations of VCs (upstream, </a:t>
            </a:r>
            <a:r>
              <a:rPr lang="en-US" sz="1000" dirty="0" err="1"/>
              <a:t>nc</a:t>
            </a:r>
            <a:r>
              <a:rPr lang="en-US" sz="1000" dirty="0"/>
              <a:t>, </a:t>
            </a:r>
            <a:r>
              <a:rPr lang="en-US" sz="1000" dirty="0" err="1"/>
              <a:t>etc</a:t>
            </a:r>
            <a:r>
              <a:rPr lang="mr-IN" sz="1000" dirty="0"/>
              <a:t>…</a:t>
            </a:r>
            <a:r>
              <a:rPr lang="en-US" sz="1000" dirty="0"/>
              <a:t>)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4379437" y="4089181"/>
            <a:ext cx="25399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Some VCs do </a:t>
            </a:r>
            <a:r>
              <a:rPr lang="en-US" sz="1000" b="1" dirty="0"/>
              <a:t>not</a:t>
            </a:r>
            <a:r>
              <a:rPr lang="en-US" sz="1000" dirty="0"/>
              <a:t> colocalize with DMRs.</a:t>
            </a:r>
            <a:br>
              <a:rPr lang="en-US" sz="1000" dirty="0"/>
            </a:br>
            <a:r>
              <a:rPr lang="en-US" sz="1000" dirty="0"/>
              <a:t>Requires sequence similarity and DE analysis to estimate properly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7281743" y="3650648"/>
            <a:ext cx="1862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Many VCs do </a:t>
            </a:r>
            <a:r>
              <a:rPr lang="en-US" sz="1100" b="1" dirty="0"/>
              <a:t>not</a:t>
            </a:r>
            <a:r>
              <a:rPr lang="en-US" sz="1100" dirty="0"/>
              <a:t> colocalize with DMRs. Expected in tumors compared to normal cells. </a:t>
            </a:r>
          </a:p>
        </p:txBody>
      </p:sp>
      <p:sp>
        <p:nvSpPr>
          <p:cNvPr id="7" name="Left Brace 6"/>
          <p:cNvSpPr/>
          <p:nvPr/>
        </p:nvSpPr>
        <p:spPr>
          <a:xfrm rot="16200000">
            <a:off x="1660090" y="2639827"/>
            <a:ext cx="298944" cy="3351538"/>
          </a:xfrm>
          <a:prstGeom prst="leftBrace">
            <a:avLst>
              <a:gd name="adj1" fmla="val 87624"/>
              <a:gd name="adj2" fmla="val 50000"/>
            </a:avLst>
          </a:prstGeom>
          <a:ln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Left Brace 129"/>
          <p:cNvSpPr/>
          <p:nvPr/>
        </p:nvSpPr>
        <p:spPr>
          <a:xfrm rot="16200000">
            <a:off x="5428797" y="2621356"/>
            <a:ext cx="283229" cy="2492956"/>
          </a:xfrm>
          <a:prstGeom prst="leftBrace">
            <a:avLst>
              <a:gd name="adj1" fmla="val 87624"/>
              <a:gd name="adj2" fmla="val 50000"/>
            </a:avLst>
          </a:prstGeom>
          <a:ln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Left Brace 130"/>
          <p:cNvSpPr/>
          <p:nvPr/>
        </p:nvSpPr>
        <p:spPr>
          <a:xfrm rot="16200000">
            <a:off x="7985121" y="2677562"/>
            <a:ext cx="294618" cy="1492086"/>
          </a:xfrm>
          <a:prstGeom prst="leftBrace">
            <a:avLst>
              <a:gd name="adj1" fmla="val 87624"/>
              <a:gd name="adj2" fmla="val 50000"/>
            </a:avLst>
          </a:prstGeom>
          <a:ln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8063950" y="4032425"/>
            <a:ext cx="3300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11350" y="4032425"/>
            <a:ext cx="7038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28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Analysis</a:t>
            </a:r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205850" y="521350"/>
            <a:ext cx="8520600" cy="36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1) Split genome into 400bp chunks </a:t>
            </a:r>
            <a:br>
              <a:rPr lang="en" sz="900" dirty="0"/>
            </a:br>
            <a:r>
              <a:rPr lang="en" sz="900" dirty="0"/>
              <a:t>	- Defined arbitrary regions for contrasting datasets that localize differently</a:t>
            </a:r>
            <a:br>
              <a:rPr lang="en" sz="1200" dirty="0"/>
            </a:br>
            <a:r>
              <a:rPr lang="en" sz="1200" dirty="0"/>
              <a:t>	</a:t>
            </a:r>
            <a:r>
              <a:rPr lang="en" sz="900" dirty="0"/>
              <a:t>- 400bp is small enough to not envelop multiple functionally different regions </a:t>
            </a:r>
            <a:br>
              <a:rPr lang="en" sz="900" dirty="0"/>
            </a:br>
            <a:br>
              <a:rPr lang="en" sz="600" dirty="0"/>
            </a:br>
            <a:r>
              <a:rPr lang="en" sz="1200" dirty="0"/>
              <a:t>2) DMR - 𝜒2 test on methylation calls</a:t>
            </a:r>
            <a:br>
              <a:rPr lang="en" sz="800" dirty="0"/>
            </a:br>
            <a:r>
              <a:rPr lang="en" sz="800" dirty="0"/>
              <a:t>	</a:t>
            </a:r>
            <a:r>
              <a:rPr lang="en" sz="900" dirty="0"/>
              <a:t>- Add counts over 400bp region -&gt; enough coverage for 𝜒</a:t>
            </a:r>
            <a:r>
              <a:rPr lang="en" sz="800" dirty="0"/>
              <a:t>2</a:t>
            </a:r>
            <a:r>
              <a:rPr lang="en" sz="900" dirty="0"/>
              <a:t> criteria</a:t>
            </a:r>
            <a:br>
              <a:rPr lang="en" sz="800" dirty="0"/>
            </a:br>
            <a:r>
              <a:rPr lang="en" sz="800" dirty="0"/>
              <a:t>	</a:t>
            </a:r>
            <a:r>
              <a:rPr lang="en" sz="900" dirty="0"/>
              <a:t>- Adjusted residual approaches a normal distribution with outliers</a:t>
            </a:r>
            <a:br>
              <a:rPr lang="en" sz="900" dirty="0"/>
            </a:br>
            <a:r>
              <a:rPr lang="en" sz="900" dirty="0"/>
              <a:t>	- Adjusted residual = (O - E) / sqrt(E * (1 - p</a:t>
            </a:r>
            <a:r>
              <a:rPr lang="en" sz="600" dirty="0"/>
              <a:t>row</a:t>
            </a:r>
            <a:r>
              <a:rPr lang="en" sz="900" dirty="0"/>
              <a:t>) * (1 - p</a:t>
            </a:r>
            <a:r>
              <a:rPr lang="en" sz="600" dirty="0"/>
              <a:t>col</a:t>
            </a:r>
            <a:r>
              <a:rPr lang="en" sz="900" dirty="0"/>
              <a:t>))</a:t>
            </a:r>
            <a:br>
              <a:rPr lang="en" sz="900" dirty="0"/>
            </a:br>
            <a:r>
              <a:rPr lang="en" sz="900" dirty="0"/>
              <a:t>	- 𝜒</a:t>
            </a:r>
            <a:r>
              <a:rPr lang="en" sz="800" dirty="0"/>
              <a:t>2 </a:t>
            </a:r>
            <a:r>
              <a:rPr lang="en" sz="900" dirty="0"/>
              <a:t>finds DMRs within group:</a:t>
            </a:r>
            <a:br>
              <a:rPr lang="en" sz="900" dirty="0"/>
            </a:br>
            <a:r>
              <a:rPr lang="en" sz="800" dirty="0"/>
              <a:t>		- All from same patient -&gt; Test contribution of models with and without cancer </a:t>
            </a:r>
            <a:br>
              <a:rPr lang="en" sz="800" dirty="0"/>
            </a:br>
            <a:r>
              <a:rPr lang="en" sz="800" dirty="0"/>
              <a:t>		- All Normal and Tumour-adjacent samples -&gt; baseline in normal tissue</a:t>
            </a:r>
            <a:br>
              <a:rPr lang="en" sz="800" dirty="0"/>
            </a:br>
            <a:r>
              <a:rPr lang="en" sz="800" dirty="0"/>
              <a:t>		- All Tumour samples -&gt; baseline in cancer tissue</a:t>
            </a:r>
            <a:br>
              <a:rPr lang="en" sz="600" dirty="0"/>
            </a:br>
            <a:r>
              <a:rPr lang="en" sz="1200" dirty="0"/>
              <a:t>3) DHM - Enriched regions from FindER  </a:t>
            </a:r>
            <a:br>
              <a:rPr lang="en" sz="1600" dirty="0"/>
            </a:br>
            <a:r>
              <a:rPr lang="en" sz="1000" dirty="0"/>
              <a:t>	</a:t>
            </a:r>
            <a:r>
              <a:rPr lang="en" sz="900" dirty="0"/>
              <a:t>- BED file with 3 columns:  </a:t>
            </a:r>
            <a:r>
              <a:rPr lang="en" sz="900" dirty="0">
                <a:solidFill>
                  <a:srgbClr val="999999"/>
                </a:solidFill>
              </a:rPr>
              <a:t>Chromosome</a:t>
            </a:r>
            <a:r>
              <a:rPr lang="en" sz="900" dirty="0"/>
              <a:t> | </a:t>
            </a:r>
            <a:r>
              <a:rPr lang="en" sz="900" dirty="0">
                <a:solidFill>
                  <a:srgbClr val="999999"/>
                </a:solidFill>
              </a:rPr>
              <a:t>Region Start </a:t>
            </a:r>
            <a:r>
              <a:rPr lang="en" sz="900" dirty="0"/>
              <a:t>| </a:t>
            </a:r>
            <a:r>
              <a:rPr lang="en" sz="900" dirty="0">
                <a:solidFill>
                  <a:srgbClr val="999999"/>
                </a:solidFill>
              </a:rPr>
              <a:t>Region Stop</a:t>
            </a:r>
            <a:br>
              <a:rPr lang="en" sz="900" dirty="0"/>
            </a:br>
            <a:r>
              <a:rPr lang="en" sz="900" dirty="0"/>
              <a:t>	- Set 1 for genome chunks that overlap with enriched regions listed</a:t>
            </a:r>
            <a:br>
              <a:rPr lang="en" sz="900" dirty="0"/>
            </a:br>
            <a:br>
              <a:rPr lang="en" sz="600" dirty="0"/>
            </a:br>
            <a:r>
              <a:rPr lang="en" sz="1200" dirty="0"/>
              <a:t>4) VCs - query VCFs to list variants </a:t>
            </a:r>
            <a:r>
              <a:rPr lang="en" sz="900" dirty="0"/>
              <a:t> </a:t>
            </a:r>
            <a:br>
              <a:rPr lang="en" sz="900" dirty="0"/>
            </a:br>
            <a:r>
              <a:rPr lang="en" sz="900" dirty="0"/>
              <a:t> 	- obtain genotypes, zygosity and functional annotation</a:t>
            </a:r>
            <a:br>
              <a:rPr lang="en" sz="900" dirty="0"/>
            </a:br>
            <a:r>
              <a:rPr lang="en" sz="900" dirty="0"/>
              <a:t>	- contrast tumour and normal samples to isolate somatic mutations </a:t>
            </a:r>
            <a:br>
              <a:rPr lang="en" sz="900" dirty="0"/>
            </a:br>
            <a:r>
              <a:rPr lang="en" sz="900" dirty="0"/>
              <a:t>	- count the amount of mutations in each genome 400pb chunk</a:t>
            </a:r>
            <a:br>
              <a:rPr lang="en" sz="900" dirty="0"/>
            </a:br>
            <a:br>
              <a:rPr lang="en" sz="600" dirty="0"/>
            </a:br>
            <a:r>
              <a:rPr lang="en" sz="1200" dirty="0"/>
              <a:t>5) Count VCs close to or within DMRs, DHMs, or both. </a:t>
            </a:r>
            <a:br>
              <a:rPr lang="en" sz="1200" dirty="0"/>
            </a:br>
            <a:r>
              <a:rPr lang="en" sz="1200" dirty="0"/>
              <a:t>	</a:t>
            </a:r>
            <a:r>
              <a:rPr lang="en" sz="900" dirty="0"/>
              <a:t>- Other samples’ VCs serve as statistical baseline </a:t>
            </a:r>
            <a:br>
              <a:rPr lang="en" sz="900" dirty="0"/>
            </a:br>
            <a:r>
              <a:rPr lang="en" sz="900" dirty="0"/>
              <a:t>	- If models 1 and 2 hold, VCs co-locate with DMRs and DHMs, so count is higher than baseline </a:t>
            </a:r>
            <a:br>
              <a:rPr lang="en" sz="900" dirty="0"/>
            </a:br>
            <a:r>
              <a:rPr lang="en" sz="900" dirty="0"/>
              <a:t>	- Analysis shows a </a:t>
            </a:r>
            <a:r>
              <a:rPr lang="en" sz="900" b="1" dirty="0"/>
              <a:t>connection between DMR and VCs</a:t>
            </a:r>
            <a:endParaRPr sz="900" b="1"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900"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900" b="1"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900" b="1" dirty="0"/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3">
            <a:alphaModFix/>
          </a:blip>
          <a:srcRect t="1322" r="66775" b="50232"/>
          <a:stretch/>
        </p:blipFill>
        <p:spPr>
          <a:xfrm>
            <a:off x="4753125" y="767200"/>
            <a:ext cx="2241175" cy="1804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Shape 137"/>
          <p:cNvCxnSpPr/>
          <p:nvPr/>
        </p:nvCxnSpPr>
        <p:spPr>
          <a:xfrm>
            <a:off x="6227700" y="4085625"/>
            <a:ext cx="252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Shape 138"/>
          <p:cNvCxnSpPr/>
          <p:nvPr/>
        </p:nvCxnSpPr>
        <p:spPr>
          <a:xfrm>
            <a:off x="63611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Shape 139"/>
          <p:cNvCxnSpPr/>
          <p:nvPr/>
        </p:nvCxnSpPr>
        <p:spPr>
          <a:xfrm>
            <a:off x="69707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" name="Shape 140"/>
          <p:cNvCxnSpPr/>
          <p:nvPr/>
        </p:nvCxnSpPr>
        <p:spPr>
          <a:xfrm>
            <a:off x="65897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Shape 141"/>
          <p:cNvCxnSpPr/>
          <p:nvPr/>
        </p:nvCxnSpPr>
        <p:spPr>
          <a:xfrm>
            <a:off x="68945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Shape 142"/>
          <p:cNvCxnSpPr/>
          <p:nvPr/>
        </p:nvCxnSpPr>
        <p:spPr>
          <a:xfrm>
            <a:off x="7656500" y="4039624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Shape 143"/>
          <p:cNvCxnSpPr/>
          <p:nvPr/>
        </p:nvCxnSpPr>
        <p:spPr>
          <a:xfrm>
            <a:off x="83423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Shape 144"/>
          <p:cNvSpPr txBox="1"/>
          <p:nvPr/>
        </p:nvSpPr>
        <p:spPr>
          <a:xfrm>
            <a:off x="5877800" y="3750800"/>
            <a:ext cx="1016700" cy="1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</a:rPr>
              <a:t>DMR1 </a:t>
            </a:r>
            <a:r>
              <a:rPr lang="en" sz="700"/>
              <a:t>and </a:t>
            </a:r>
            <a:r>
              <a:rPr lang="en" sz="700">
                <a:solidFill>
                  <a:srgbClr val="38761D"/>
                </a:solidFill>
              </a:rPr>
              <a:t>VCF1</a:t>
            </a:r>
            <a:r>
              <a:rPr lang="en" sz="700"/>
              <a:t>:</a:t>
            </a:r>
            <a:endParaRPr sz="700"/>
          </a:p>
        </p:txBody>
      </p:sp>
      <p:sp>
        <p:nvSpPr>
          <p:cNvPr id="145" name="Shape 145"/>
          <p:cNvSpPr txBox="1"/>
          <p:nvPr/>
        </p:nvSpPr>
        <p:spPr>
          <a:xfrm>
            <a:off x="5877800" y="4131800"/>
            <a:ext cx="1016700" cy="1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</a:rPr>
              <a:t>DMR1</a:t>
            </a:r>
            <a:r>
              <a:rPr lang="en" sz="700"/>
              <a:t> and </a:t>
            </a:r>
            <a:r>
              <a:rPr lang="en" sz="700">
                <a:solidFill>
                  <a:srgbClr val="BF9000"/>
                </a:solidFill>
              </a:rPr>
              <a:t>VCF2</a:t>
            </a:r>
            <a:r>
              <a:rPr lang="en" sz="700"/>
              <a:t>:</a:t>
            </a:r>
            <a:endParaRPr sz="700"/>
          </a:p>
        </p:txBody>
      </p:sp>
      <p:sp>
        <p:nvSpPr>
          <p:cNvPr id="146" name="Shape 146"/>
          <p:cNvSpPr/>
          <p:nvPr/>
        </p:nvSpPr>
        <p:spPr>
          <a:xfrm>
            <a:off x="8063950" y="4413425"/>
            <a:ext cx="3300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6311350" y="4413425"/>
            <a:ext cx="7038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8" name="Shape 148"/>
          <p:cNvCxnSpPr/>
          <p:nvPr/>
        </p:nvCxnSpPr>
        <p:spPr>
          <a:xfrm>
            <a:off x="6227700" y="4466625"/>
            <a:ext cx="252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Shape 149"/>
          <p:cNvCxnSpPr/>
          <p:nvPr/>
        </p:nvCxnSpPr>
        <p:spPr>
          <a:xfrm>
            <a:off x="7341050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Shape 150"/>
          <p:cNvCxnSpPr/>
          <p:nvPr/>
        </p:nvCxnSpPr>
        <p:spPr>
          <a:xfrm>
            <a:off x="7748638" y="44206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Shape 151"/>
          <p:cNvCxnSpPr/>
          <p:nvPr/>
        </p:nvCxnSpPr>
        <p:spPr>
          <a:xfrm>
            <a:off x="7058950" y="4425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Shape 152"/>
          <p:cNvCxnSpPr/>
          <p:nvPr/>
        </p:nvCxnSpPr>
        <p:spPr>
          <a:xfrm>
            <a:off x="8099875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Shape 153"/>
          <p:cNvCxnSpPr/>
          <p:nvPr/>
        </p:nvCxnSpPr>
        <p:spPr>
          <a:xfrm>
            <a:off x="7656500" y="4420624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Shape 154"/>
          <p:cNvCxnSpPr/>
          <p:nvPr/>
        </p:nvCxnSpPr>
        <p:spPr>
          <a:xfrm>
            <a:off x="8567725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 l="33346" t="1322" r="33429" b="50232"/>
          <a:stretch/>
        </p:blipFill>
        <p:spPr>
          <a:xfrm>
            <a:off x="7026700" y="1743438"/>
            <a:ext cx="2057450" cy="165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l="66000" t="1322" b="50232"/>
          <a:stretch/>
        </p:blipFill>
        <p:spPr>
          <a:xfrm>
            <a:off x="6927950" y="53700"/>
            <a:ext cx="2156199" cy="1696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l="1941"/>
          <a:stretch/>
        </p:blipFill>
        <p:spPr>
          <a:xfrm>
            <a:off x="360850" y="27600"/>
            <a:ext cx="8563576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Shape 162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63" name="Shape 163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64" name="Shape 164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 l="1854"/>
          <a:stretch/>
        </p:blipFill>
        <p:spPr>
          <a:xfrm>
            <a:off x="329225" y="23000"/>
            <a:ext cx="8666075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" name="Shape 172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73" name="Shape 173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74" name="Shape 174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79077" y="6285775"/>
            <a:ext cx="873345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185" y="5485725"/>
            <a:ext cx="88043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 l="1970"/>
          <a:stretch/>
        </p:blipFill>
        <p:spPr>
          <a:xfrm>
            <a:off x="381850" y="27600"/>
            <a:ext cx="863055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Shape 184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85" name="Shape 185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86" name="Shape 186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steps?</a:t>
            </a:r>
            <a:endParaRPr/>
          </a:p>
        </p:txBody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311700" y="1035925"/>
            <a:ext cx="8520600" cy="30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Include DHM to improve baseline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Include VCF functional annotation (test models 1 and 2)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Redo with multiple chunk sizes (improve coverage)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Run analysis for each group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from same patient -&gt;</a:t>
            </a:r>
            <a:r>
              <a:rPr lang="en" sz="1000"/>
              <a:t> P1 (34, 52, 62), P2 (33, 53, 63), P3 (54, 55, 64), P4 (56, 57, 65), P5 (58, 59, 66), P6 (60, 61, 67)</a:t>
            </a:r>
            <a:endParaRPr sz="1000"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Normal and Tumour-adjacent samples -&gt; </a:t>
            </a:r>
            <a:r>
              <a:rPr lang="en" sz="1000"/>
              <a:t>Norm (33, 34, 52, 53, 54, 55, 56, 57, 58, 59, 60, 61)</a:t>
            </a:r>
            <a:endParaRPr sz="1000"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Tumour samples -&gt; </a:t>
            </a:r>
            <a:r>
              <a:rPr lang="en" sz="1000"/>
              <a:t>Tum (62, 63, 64, 65, 66, 67)</a:t>
            </a:r>
            <a:endParaRPr sz="100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 regions identified, investigate RNA and miRNA expression</a:t>
            </a:r>
            <a:endParaRPr/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How to obtain position from coverage files?</a:t>
            </a:r>
            <a:br>
              <a:rPr lang="en"/>
            </a:b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107925" y="1152475"/>
            <a:ext cx="1638300" cy="37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200" y="0"/>
            <a:ext cx="804296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Probing data</a:t>
            </a:r>
            <a:endParaRPr/>
          </a:p>
        </p:txBody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By raising the thresholds for DMRs we select for regions where multiple CpGs are regulated differentially, so the biological effects are amplified relative to technical artifacts from VCs confounding WGBS alignment. 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 selectivity increases, spatial correlation decreases. Suggests that: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More unique DMRs are not genetically determined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Spatial correlation was likely a technical artifact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Shape 212"/>
          <p:cNvPicPr preferRelativeResize="0"/>
          <p:nvPr/>
        </p:nvPicPr>
        <p:blipFill rotWithShape="1">
          <a:blip r:embed="rId3">
            <a:alphaModFix/>
          </a:blip>
          <a:srcRect l="1999" t="5709" b="4232"/>
          <a:stretch/>
        </p:blipFill>
        <p:spPr>
          <a:xfrm>
            <a:off x="6329200" y="3026550"/>
            <a:ext cx="2776376" cy="189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 rotWithShape="1">
          <a:blip r:embed="rId4">
            <a:alphaModFix/>
          </a:blip>
          <a:srcRect l="2133" t="4477" b="3964"/>
          <a:stretch/>
        </p:blipFill>
        <p:spPr>
          <a:xfrm>
            <a:off x="3414500" y="929763"/>
            <a:ext cx="2834724" cy="18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 rotWithShape="1">
          <a:blip r:embed="rId5">
            <a:alphaModFix/>
          </a:blip>
          <a:srcRect l="2018" t="5689" b="3853"/>
          <a:stretch/>
        </p:blipFill>
        <p:spPr>
          <a:xfrm>
            <a:off x="3438025" y="3102350"/>
            <a:ext cx="2811201" cy="181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 rotWithShape="1">
          <a:blip r:embed="rId6">
            <a:alphaModFix/>
          </a:blip>
          <a:srcRect l="1941" t="7265" b="4667"/>
          <a:stretch/>
        </p:blipFill>
        <p:spPr>
          <a:xfrm>
            <a:off x="458375" y="1039901"/>
            <a:ext cx="2776376" cy="1678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 rotWithShape="1">
          <a:blip r:embed="rId7">
            <a:alphaModFix/>
          </a:blip>
          <a:srcRect l="1970" t="7275" b="5273"/>
          <a:stretch/>
        </p:blipFill>
        <p:spPr>
          <a:xfrm>
            <a:off x="494319" y="3126682"/>
            <a:ext cx="2789071" cy="181917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Shape 217"/>
          <p:cNvSpPr txBox="1"/>
          <p:nvPr/>
        </p:nvSpPr>
        <p:spPr>
          <a:xfrm>
            <a:off x="73092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1.96*sd</a:t>
            </a:r>
            <a:endParaRPr sz="1200"/>
          </a:p>
        </p:txBody>
      </p:sp>
      <p:sp>
        <p:nvSpPr>
          <p:cNvPr id="218" name="Shape 218"/>
          <p:cNvSpPr txBox="1"/>
          <p:nvPr/>
        </p:nvSpPr>
        <p:spPr>
          <a:xfrm>
            <a:off x="368247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5*sd</a:t>
            </a:r>
            <a:endParaRPr sz="1200"/>
          </a:p>
        </p:txBody>
      </p:sp>
      <p:sp>
        <p:nvSpPr>
          <p:cNvPr id="219" name="Shape 219"/>
          <p:cNvSpPr txBox="1"/>
          <p:nvPr/>
        </p:nvSpPr>
        <p:spPr>
          <a:xfrm>
            <a:off x="663402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12*sd</a:t>
            </a:r>
            <a:endParaRPr sz="1200"/>
          </a:p>
        </p:txBody>
      </p:sp>
      <p:sp>
        <p:nvSpPr>
          <p:cNvPr id="220" name="Shape 220"/>
          <p:cNvSpPr txBox="1"/>
          <p:nvPr/>
        </p:nvSpPr>
        <p:spPr>
          <a:xfrm rot="-5400000">
            <a:off x="-725075" y="1686200"/>
            <a:ext cx="1865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Count of VCs inside DMRs</a:t>
            </a:r>
            <a:endParaRPr sz="1100"/>
          </a:p>
        </p:txBody>
      </p:sp>
      <p:sp>
        <p:nvSpPr>
          <p:cNvPr id="221" name="Shape 221"/>
          <p:cNvSpPr txBox="1"/>
          <p:nvPr/>
        </p:nvSpPr>
        <p:spPr>
          <a:xfrm rot="-5400000">
            <a:off x="-801650" y="3779150"/>
            <a:ext cx="20715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Count of DMRs with a VC inside</a:t>
            </a:r>
            <a:endParaRPr sz="1000"/>
          </a:p>
        </p:txBody>
      </p:sp>
      <p:pic>
        <p:nvPicPr>
          <p:cNvPr id="222" name="Shape 222"/>
          <p:cNvPicPr preferRelativeResize="0"/>
          <p:nvPr/>
        </p:nvPicPr>
        <p:blipFill rotWithShape="1">
          <a:blip r:embed="rId8">
            <a:alphaModFix/>
          </a:blip>
          <a:srcRect l="2133" t="5815" b="3035"/>
          <a:stretch/>
        </p:blipFill>
        <p:spPr>
          <a:xfrm>
            <a:off x="6345024" y="905400"/>
            <a:ext cx="2776375" cy="182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8-07-06 at 12.08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183" y="176553"/>
            <a:ext cx="2450310" cy="2270904"/>
          </a:xfrm>
          <a:prstGeom prst="rect">
            <a:avLst/>
          </a:prstGeom>
        </p:spPr>
      </p:pic>
      <p:pic>
        <p:nvPicPr>
          <p:cNvPr id="6" name="Picture 5" descr="Screen Shot 2018-07-06 at 12.08.32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"/>
          <a:stretch/>
        </p:blipFill>
        <p:spPr>
          <a:xfrm>
            <a:off x="6484842" y="193637"/>
            <a:ext cx="2433495" cy="2243919"/>
          </a:xfrm>
          <a:prstGeom prst="rect">
            <a:avLst/>
          </a:prstGeom>
        </p:spPr>
      </p:pic>
      <p:pic>
        <p:nvPicPr>
          <p:cNvPr id="7" name="Picture 6" descr="Screen Shot 2018-07-06 at 12.08.5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59" y="2631194"/>
            <a:ext cx="2473901" cy="2278090"/>
          </a:xfrm>
          <a:prstGeom prst="rect">
            <a:avLst/>
          </a:prstGeom>
        </p:spPr>
      </p:pic>
      <p:pic>
        <p:nvPicPr>
          <p:cNvPr id="8" name="Picture 7" descr="Screen Shot 2018-07-06 at 12.09.1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116" y="2722317"/>
            <a:ext cx="2456527" cy="2271576"/>
          </a:xfrm>
          <a:prstGeom prst="rect">
            <a:avLst/>
          </a:prstGeom>
        </p:spPr>
      </p:pic>
      <p:pic>
        <p:nvPicPr>
          <p:cNvPr id="9" name="Picture 8" descr="Screen Shot 2018-07-06 at 12.09.31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635" y="2745099"/>
            <a:ext cx="2462345" cy="2272203"/>
          </a:xfrm>
          <a:prstGeom prst="rect">
            <a:avLst/>
          </a:prstGeom>
        </p:spPr>
      </p:pic>
      <p:pic>
        <p:nvPicPr>
          <p:cNvPr id="10" name="Picture 9" descr="Screen Shot 2018-07-06 at 12.13.11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83" y="216419"/>
            <a:ext cx="2215535" cy="204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1679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311700" y="75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QC</a:t>
            </a:r>
            <a:endParaRPr/>
          </a:p>
        </p:txBody>
      </p:sp>
      <p:graphicFrame>
        <p:nvGraphicFramePr>
          <p:cNvPr id="228" name="Shape 228"/>
          <p:cNvGraphicFramePr/>
          <p:nvPr/>
        </p:nvGraphicFramePr>
        <p:xfrm>
          <a:off x="478725" y="1081225"/>
          <a:ext cx="5505600" cy="1304950"/>
        </p:xfrm>
        <a:graphic>
          <a:graphicData uri="http://schemas.openxmlformats.org/drawingml/2006/table">
            <a:tbl>
              <a:tblPr>
                <a:noFill/>
                <a:tableStyleId>{8B78CE89-A1E3-4E69-93FA-2772812BD8A4}</a:tableStyleId>
              </a:tblPr>
              <a:tblGrid>
                <a:gridCol w="310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1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File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# Rows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Methyl BED original data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58,588,398 - 58,607,722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33 Methyl BED non-null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23,185,884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33 VCF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4,348,573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join of all 15 CEMT Methyl BED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711,498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DMRs (50bp each) for CEMT33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2484 (cov=124,200bp)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Human genome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3,200,000,000bp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9" name="Shape 229"/>
          <p:cNvSpPr txBox="1"/>
          <p:nvPr/>
        </p:nvSpPr>
        <p:spPr>
          <a:xfrm>
            <a:off x="400700" y="2925125"/>
            <a:ext cx="5505600" cy="18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Size probing of regions for methyByRegion on CEMT 33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region=50; rows=5,847,330; coverage=292,366,500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region=100; rows=4,473,868; coverage=447,386,800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region=200; rows=3,117,795; coverage=623,559,000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region=400; rows=3,396,255; coverage=1,358,502,000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region=1000; rows=1,908,876; coverage=1,908,876,000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3950" y="67775"/>
            <a:ext cx="88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How:  </a:t>
            </a:r>
            <a:r>
              <a:rPr lang="en-CA" sz="2000" dirty="0">
                <a:solidFill>
                  <a:srgbClr val="7F7F7F"/>
                </a:solidFill>
              </a:rPr>
              <a:t>Integrating data by region</a:t>
            </a:r>
            <a:endParaRPr sz="2000" dirty="0">
              <a:solidFill>
                <a:srgbClr val="7F7F7F"/>
              </a:solidFill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92451" y="660051"/>
            <a:ext cx="9051549" cy="45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600" dirty="0">
                <a:solidFill>
                  <a:schemeClr val="tx1"/>
                </a:solidFill>
              </a:rPr>
              <a:t>Data available</a:t>
            </a:r>
            <a:endParaRPr sz="1600" dirty="0">
              <a:solidFill>
                <a:schemeClr val="tx1"/>
              </a:solidFill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>
                <a:solidFill>
                  <a:schemeClr val="tx1"/>
                </a:solidFill>
              </a:rPr>
              <a:t>WGS</a:t>
            </a:r>
            <a:r>
              <a:rPr lang="en-CA" sz="1100" dirty="0">
                <a:solidFill>
                  <a:schemeClr val="tx1"/>
                </a:solidFill>
              </a:rPr>
              <a:t> -&gt; parse VCF to obtain info about region-function, effect on gene, severity, biotype, </a:t>
            </a:r>
            <a:r>
              <a:rPr lang="en-CA" sz="1100" dirty="0" err="1">
                <a:solidFill>
                  <a:schemeClr val="tx1"/>
                </a:solidFill>
              </a:rPr>
              <a:t>zygosity</a:t>
            </a:r>
            <a:r>
              <a:rPr lang="en-CA" sz="1100" dirty="0">
                <a:solidFill>
                  <a:schemeClr val="tx1"/>
                </a:solidFill>
              </a:rPr>
              <a:t>, quantity, </a:t>
            </a:r>
            <a:r>
              <a:rPr lang="en-CA" sz="1100" dirty="0" err="1">
                <a:solidFill>
                  <a:schemeClr val="tx1"/>
                </a:solidFill>
              </a:rPr>
              <a:t>etc</a:t>
            </a:r>
            <a:r>
              <a:rPr lang="en-CA" sz="1100" dirty="0">
                <a:solidFill>
                  <a:schemeClr val="tx1"/>
                </a:solidFill>
              </a:rPr>
              <a:t>  </a:t>
            </a:r>
            <a:endParaRPr sz="1100" dirty="0">
              <a:solidFill>
                <a:schemeClr val="tx1"/>
              </a:solidFill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>
                <a:solidFill>
                  <a:schemeClr val="tx1"/>
                </a:solidFill>
              </a:rPr>
              <a:t>WGBS</a:t>
            </a:r>
            <a:r>
              <a:rPr lang="en-CA" sz="1100" dirty="0">
                <a:solidFill>
                  <a:schemeClr val="tx1"/>
                </a:solidFill>
              </a:rPr>
              <a:t> -&gt; run chi squared analysis to find DMRs. Groups by each patient </a:t>
            </a:r>
            <a:r>
              <a:rPr lang="en-CA" sz="1000" dirty="0">
                <a:solidFill>
                  <a:schemeClr val="tx1"/>
                </a:solidFill>
              </a:rPr>
              <a:t>(Tum, </a:t>
            </a:r>
            <a:r>
              <a:rPr lang="en-CA" sz="1000" dirty="0" err="1">
                <a:solidFill>
                  <a:schemeClr val="tx1"/>
                </a:solidFill>
              </a:rPr>
              <a:t>tumAdj</a:t>
            </a:r>
            <a:r>
              <a:rPr lang="en-CA" sz="1000" dirty="0">
                <a:solidFill>
                  <a:schemeClr val="tx1"/>
                </a:solidFill>
              </a:rPr>
              <a:t>, Norm) </a:t>
            </a:r>
            <a:r>
              <a:rPr lang="en-CA" sz="1100" dirty="0">
                <a:solidFill>
                  <a:schemeClr val="tx1"/>
                </a:solidFill>
              </a:rPr>
              <a:t>and by each cell type </a:t>
            </a:r>
            <a:r>
              <a:rPr lang="en-CA" sz="1000" dirty="0">
                <a:solidFill>
                  <a:schemeClr val="tx1"/>
                </a:solidFill>
              </a:rPr>
              <a:t>(Tum, Norm) </a:t>
            </a:r>
            <a:endParaRPr sz="1000" dirty="0">
              <a:solidFill>
                <a:schemeClr val="tx1"/>
              </a:solidFill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>
                <a:solidFill>
                  <a:schemeClr val="tx1"/>
                </a:solidFill>
              </a:rPr>
              <a:t>ChIP-seq</a:t>
            </a:r>
            <a:r>
              <a:rPr lang="en-CA" sz="1100" dirty="0">
                <a:solidFill>
                  <a:schemeClr val="tx1"/>
                </a:solidFill>
              </a:rPr>
              <a:t> -&gt; from findER2 enrichment files, label each region as mostly enriched or not </a:t>
            </a: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CA" sz="1100" dirty="0">
                <a:solidFill>
                  <a:schemeClr val="tx1"/>
                </a:solidFill>
              </a:rPr>
              <a:t>CGI positions -&gt; from hg38 files, classify if region is mostly a CGI or not</a:t>
            </a: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sz="1100" dirty="0">
                <a:solidFill>
                  <a:srgbClr val="A90805"/>
                </a:solidFill>
              </a:rPr>
              <a:t>N</a:t>
            </a:r>
            <a:r>
              <a:rPr lang="en-CA" sz="1100" dirty="0" err="1">
                <a:solidFill>
                  <a:srgbClr val="A90805"/>
                </a:solidFill>
              </a:rPr>
              <a:t>ot</a:t>
            </a:r>
            <a:r>
              <a:rPr lang="en-CA" sz="1100" dirty="0">
                <a:solidFill>
                  <a:srgbClr val="A90805"/>
                </a:solidFill>
              </a:rPr>
              <a:t> used: </a:t>
            </a:r>
            <a:r>
              <a:rPr lang="en" sz="1100" dirty="0">
                <a:solidFill>
                  <a:schemeClr val="tx1"/>
                </a:solidFill>
              </a:rPr>
              <a:t>RNA-seq and miRNA-seq</a:t>
            </a:r>
            <a:r>
              <a:rPr lang="en-CA" sz="1100" dirty="0">
                <a:solidFill>
                  <a:schemeClr val="tx1"/>
                </a:solidFill>
              </a:rPr>
              <a:t>. DE analysis would be too time consuming and not contribute significantly to analysis</a:t>
            </a:r>
          </a:p>
          <a:p>
            <a:pPr marL="158750" indent="0">
              <a:buSzPts val="1100"/>
              <a:buNone/>
            </a:pPr>
            <a:endParaRPr lang="en-CA" sz="1500" dirty="0">
              <a:solidFill>
                <a:schemeClr val="tx1"/>
              </a:solidFill>
            </a:endParaRPr>
          </a:p>
          <a:p>
            <a:pPr marL="158750" indent="0">
              <a:buSzPts val="1100"/>
              <a:buNone/>
            </a:pPr>
            <a:r>
              <a:rPr lang="en-CA" sz="1500" dirty="0">
                <a:solidFill>
                  <a:schemeClr val="tx1"/>
                </a:solidFill>
              </a:rPr>
              <a:t>Strategy</a:t>
            </a:r>
          </a:p>
          <a:p>
            <a:pPr lvl="1" indent="-298450">
              <a:spcBef>
                <a:spcPts val="0"/>
              </a:spcBef>
              <a:buSzPts val="1100"/>
            </a:pPr>
            <a:r>
              <a:rPr lang="en-US" sz="1100" dirty="0">
                <a:solidFill>
                  <a:schemeClr val="tx1"/>
                </a:solidFill>
              </a:rPr>
              <a:t>Split genome into 400bp chunks to find DMRs, then integrate all </a:t>
            </a:r>
            <a:r>
              <a:rPr lang="en-US" sz="1100" dirty="0" err="1">
                <a:solidFill>
                  <a:schemeClr val="tx1"/>
                </a:solidFill>
              </a:rPr>
              <a:t>datatypes</a:t>
            </a:r>
            <a:r>
              <a:rPr lang="en-US" sz="1100" dirty="0">
                <a:solidFill>
                  <a:schemeClr val="tx1"/>
                </a:solidFill>
              </a:rPr>
              <a:t> describing each chunk.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100" dirty="0">
                <a:solidFill>
                  <a:schemeClr val="tx1"/>
                </a:solidFill>
              </a:rPr>
              <a:t>400bp is large enough to have good coverage in WGBS across chi squared thresholds.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100" dirty="0">
                <a:solidFill>
                  <a:schemeClr val="tx1"/>
                </a:solidFill>
              </a:rPr>
              <a:t>400bp is small enough to avoid conclusions over unrelated genomic regions (</a:t>
            </a:r>
            <a:r>
              <a:rPr lang="en-US" sz="1100" dirty="0" err="1">
                <a:solidFill>
                  <a:schemeClr val="tx1"/>
                </a:solidFill>
              </a:rPr>
              <a:t>CpG</a:t>
            </a:r>
            <a:r>
              <a:rPr lang="en-US" sz="1100" dirty="0">
                <a:solidFill>
                  <a:schemeClr val="tx1"/>
                </a:solidFill>
              </a:rPr>
              <a:t> methylation influences up to 2kb region according to Tony).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100" dirty="0">
                <a:solidFill>
                  <a:schemeClr val="tx1"/>
                </a:solidFill>
              </a:rPr>
              <a:t>Edge effects can cause issue, but shouldn’t be significant across whole genome.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Groupings for DMR analysis with chi squared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endParaRPr lang="en-US" sz="1200" dirty="0">
              <a:solidFill>
                <a:schemeClr val="tx1"/>
              </a:solidFill>
            </a:endParaRP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normal vs. tum </a:t>
            </a:r>
            <a:r>
              <a:rPr lang="en-US" sz="1200" dirty="0" err="1">
                <a:solidFill>
                  <a:schemeClr val="tx1"/>
                </a:solidFill>
              </a:rPr>
              <a:t>adj</a:t>
            </a:r>
            <a:r>
              <a:rPr lang="en-US" sz="1200" dirty="0">
                <a:solidFill>
                  <a:schemeClr val="tx1"/>
                </a:solidFill>
              </a:rPr>
              <a:t> vs. tumor (for each of 6 patients) -&gt; information about tumor formation</a:t>
            </a: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All normal samples (of all 6 patients) -&gt; baseline amount of DMRs explainable by VCs </a:t>
            </a: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All tumor samples (of all 6 patients) -&gt; too varied to be a baseline, but a useful sanity check</a:t>
            </a:r>
          </a:p>
          <a:p>
            <a:pPr marL="914400" lvl="1" indent="-2667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Char char="○"/>
            </a:pPr>
            <a:endParaRPr sz="6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-831467" y="922626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355775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Tony’s analysis: </a:t>
            </a:r>
            <a:r>
              <a:rPr lang="en" sz="1800"/>
              <a:t>significance of genetic variants from clustering</a:t>
            </a:r>
            <a:endParaRPr sz="1800"/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3791625" y="670150"/>
            <a:ext cx="5175900" cy="38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Concordance affects up to 2kb distance (Tony)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QTLs significantly affect up to 1Mb distance (Zhang 2010)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Toni removed 200bp around genetic variants, but that is unlikely to cover all contributions of a QTL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Also, the fact that clustering occurs by cell type demonstrates other unique patterns, but not that genetic patterns are irrelevant</a:t>
            </a:r>
            <a:endParaRPr/>
          </a:p>
        </p:txBody>
      </p:sp>
      <p:pic>
        <p:nvPicPr>
          <p:cNvPr id="236" name="Shape 236"/>
          <p:cNvPicPr preferRelativeResize="0"/>
          <p:nvPr/>
        </p:nvPicPr>
        <p:blipFill rotWithShape="1">
          <a:blip r:embed="rId3">
            <a:alphaModFix/>
          </a:blip>
          <a:srcRect l="5508" t="18430" b="5286"/>
          <a:stretch/>
        </p:blipFill>
        <p:spPr>
          <a:xfrm>
            <a:off x="59125" y="533748"/>
            <a:ext cx="3801001" cy="2301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Shape 237"/>
          <p:cNvPicPr preferRelativeResize="0"/>
          <p:nvPr/>
        </p:nvPicPr>
        <p:blipFill rotWithShape="1">
          <a:blip r:embed="rId4">
            <a:alphaModFix/>
          </a:blip>
          <a:srcRect l="3201" t="10912" r="3453" b="13825"/>
          <a:stretch/>
        </p:blipFill>
        <p:spPr>
          <a:xfrm>
            <a:off x="59125" y="2830500"/>
            <a:ext cx="3801001" cy="229840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Shape 238"/>
          <p:cNvSpPr/>
          <p:nvPr/>
        </p:nvSpPr>
        <p:spPr>
          <a:xfrm>
            <a:off x="4585675" y="3075325"/>
            <a:ext cx="1100275" cy="428488"/>
          </a:xfrm>
          <a:custGeom>
            <a:avLst/>
            <a:gdLst/>
            <a:ahLst/>
            <a:cxnLst/>
            <a:rect l="0" t="0" r="0" b="0"/>
            <a:pathLst>
              <a:path w="44011" h="19597" extrusionOk="0">
                <a:moveTo>
                  <a:pt x="0" y="17769"/>
                </a:moveTo>
                <a:cubicBezTo>
                  <a:pt x="3235" y="18042"/>
                  <a:pt x="13441" y="20138"/>
                  <a:pt x="19409" y="19409"/>
                </a:cubicBezTo>
                <a:cubicBezTo>
                  <a:pt x="25377" y="18680"/>
                  <a:pt x="31710" y="16630"/>
                  <a:pt x="35810" y="13395"/>
                </a:cubicBezTo>
                <a:cubicBezTo>
                  <a:pt x="39910" y="10160"/>
                  <a:pt x="42644" y="2233"/>
                  <a:pt x="44011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9" name="Shape 239"/>
          <p:cNvSpPr/>
          <p:nvPr/>
        </p:nvSpPr>
        <p:spPr>
          <a:xfrm flipH="1">
            <a:off x="6022883" y="3075325"/>
            <a:ext cx="1009392" cy="428488"/>
          </a:xfrm>
          <a:custGeom>
            <a:avLst/>
            <a:gdLst/>
            <a:ahLst/>
            <a:cxnLst/>
            <a:rect l="0" t="0" r="0" b="0"/>
            <a:pathLst>
              <a:path w="44011" h="19597" extrusionOk="0">
                <a:moveTo>
                  <a:pt x="0" y="17769"/>
                </a:moveTo>
                <a:cubicBezTo>
                  <a:pt x="3235" y="18042"/>
                  <a:pt x="13441" y="20138"/>
                  <a:pt x="19409" y="19409"/>
                </a:cubicBezTo>
                <a:cubicBezTo>
                  <a:pt x="25377" y="18680"/>
                  <a:pt x="31710" y="16630"/>
                  <a:pt x="35810" y="13395"/>
                </a:cubicBezTo>
                <a:cubicBezTo>
                  <a:pt x="39910" y="10160"/>
                  <a:pt x="42644" y="2233"/>
                  <a:pt x="44011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240" name="Shape 240"/>
          <p:cNvCxnSpPr/>
          <p:nvPr/>
        </p:nvCxnSpPr>
        <p:spPr>
          <a:xfrm>
            <a:off x="5685950" y="3075325"/>
            <a:ext cx="0" cy="45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6022875" y="3075325"/>
            <a:ext cx="0" cy="45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 rot="10800000">
            <a:off x="5679000" y="3526325"/>
            <a:ext cx="3555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Shape 243"/>
          <p:cNvCxnSpPr/>
          <p:nvPr/>
        </p:nvCxnSpPr>
        <p:spPr>
          <a:xfrm rot="10800000" flipH="1">
            <a:off x="6506050" y="3157350"/>
            <a:ext cx="826800" cy="61500"/>
          </a:xfrm>
          <a:prstGeom prst="straightConnector1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4" name="Shape 244"/>
          <p:cNvSpPr txBox="1"/>
          <p:nvPr/>
        </p:nvSpPr>
        <p:spPr>
          <a:xfrm>
            <a:off x="7369200" y="2699550"/>
            <a:ext cx="11004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80000"/>
                </a:solidFill>
              </a:rPr>
              <a:t>Still a defining feature, so still contributes to the clustering</a:t>
            </a:r>
            <a:endParaRPr sz="1000">
              <a:solidFill>
                <a:srgbClr val="98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data tables with all the info</a:t>
            </a:r>
          </a:p>
        </p:txBody>
      </p:sp>
      <p:pic>
        <p:nvPicPr>
          <p:cNvPr id="4" name="Picture 3" descr="Screen Shot 2018-08-13 at 10.31.58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59" b="51219"/>
          <a:stretch/>
        </p:blipFill>
        <p:spPr>
          <a:xfrm>
            <a:off x="0" y="1412035"/>
            <a:ext cx="9146932" cy="1335853"/>
          </a:xfrm>
          <a:prstGeom prst="rect">
            <a:avLst/>
          </a:prstGeom>
        </p:spPr>
      </p:pic>
      <p:pic>
        <p:nvPicPr>
          <p:cNvPr id="6" name="Picture 5" descr="Screen Shot 2018-08-13 at 10.32.49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74"/>
          <a:stretch/>
        </p:blipFill>
        <p:spPr>
          <a:xfrm>
            <a:off x="-1108191" y="3473406"/>
            <a:ext cx="10888983" cy="1277549"/>
          </a:xfrm>
          <a:prstGeom prst="rect">
            <a:avLst/>
          </a:prstGeom>
        </p:spPr>
      </p:pic>
      <p:sp>
        <p:nvSpPr>
          <p:cNvPr id="7" name="Right Brace 6"/>
          <p:cNvSpPr/>
          <p:nvPr/>
        </p:nvSpPr>
        <p:spPr>
          <a:xfrm rot="16200000">
            <a:off x="5282044" y="-519547"/>
            <a:ext cx="340591" cy="7383320"/>
          </a:xfrm>
          <a:prstGeom prst="rightBrace">
            <a:avLst>
              <a:gd name="adj1" fmla="val 240152"/>
              <a:gd name="adj2" fmla="val 32534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990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 entries with specific conditions</a:t>
            </a:r>
          </a:p>
        </p:txBody>
      </p:sp>
      <p:pic>
        <p:nvPicPr>
          <p:cNvPr id="6" name="Picture 5" descr="Screen Shot 2018-08-14 at 12.42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482" y="1961053"/>
            <a:ext cx="2764736" cy="2841820"/>
          </a:xfrm>
          <a:prstGeom prst="rect">
            <a:avLst/>
          </a:prstGeom>
        </p:spPr>
      </p:pic>
      <p:pic>
        <p:nvPicPr>
          <p:cNvPr id="7" name="Picture 6" descr="Screen Shot 2018-08-14 at 12.41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771" y="1897790"/>
            <a:ext cx="2869612" cy="2944009"/>
          </a:xfrm>
          <a:prstGeom prst="rect">
            <a:avLst/>
          </a:prstGeom>
        </p:spPr>
      </p:pic>
      <p:pic>
        <p:nvPicPr>
          <p:cNvPr id="9" name="Picture 8" descr="Screen Shot 2018-08-14 at 12.40.36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76"/>
          <a:stretch/>
        </p:blipFill>
        <p:spPr>
          <a:xfrm>
            <a:off x="274655" y="1746940"/>
            <a:ext cx="2485444" cy="31581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91947" y="1362516"/>
            <a:ext cx="23355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Total amounts for reference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42333" y="2098852"/>
            <a:ext cx="10689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cutoffs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1016946" y="2321144"/>
            <a:ext cx="291946" cy="9245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339648" y="2340609"/>
            <a:ext cx="149278" cy="32271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105923" y="1378665"/>
            <a:ext cx="2441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Counts of VCs in each condition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90202" y="1385081"/>
            <a:ext cx="2927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Break down of each group or condition</a:t>
            </a:r>
          </a:p>
        </p:txBody>
      </p:sp>
    </p:spTree>
    <p:extLst>
      <p:ext uri="{BB962C8B-B14F-4D97-AF65-F5344CB8AC3E}">
        <p14:creationId xmlns:p14="http://schemas.microsoft.com/office/powerpoint/2010/main" val="3745361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 entries with specific conditions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36745" y="1338185"/>
            <a:ext cx="23355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Same with Histone Mods</a:t>
            </a:r>
          </a:p>
        </p:txBody>
      </p:sp>
      <p:pic>
        <p:nvPicPr>
          <p:cNvPr id="19" name="Picture 18" descr="Screen Shot 2018-08-14 at 12.41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667" y="1704070"/>
            <a:ext cx="3033096" cy="312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996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results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r>
              <a:rPr lang="en-US" dirty="0"/>
              <a:t>Validation plots</a:t>
            </a:r>
          </a:p>
          <a:p>
            <a:r>
              <a:rPr lang="en-US" dirty="0"/>
              <a:t>Differential methylation in cancers</a:t>
            </a:r>
          </a:p>
          <a:p>
            <a:r>
              <a:rPr lang="en-US" dirty="0"/>
              <a:t>Variant Calls colocalizing with Differentially Methylated Regions</a:t>
            </a:r>
          </a:p>
          <a:p>
            <a:r>
              <a:rPr lang="en-US" dirty="0"/>
              <a:t>Robustness checks</a:t>
            </a:r>
          </a:p>
          <a:p>
            <a:r>
              <a:rPr lang="en-US" dirty="0"/>
              <a:t>Histone Mods</a:t>
            </a:r>
          </a:p>
          <a:p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767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70" y="-584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Validation plots</a:t>
            </a:r>
          </a:p>
        </p:txBody>
      </p:sp>
      <p:pic>
        <p:nvPicPr>
          <p:cNvPr id="4" name="Picture 3" descr="global.ratioOfVC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23" y="578597"/>
            <a:ext cx="7485877" cy="440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14732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5973</TotalTime>
  <Words>1177</Words>
  <Application>Microsoft Office PowerPoint</Application>
  <PresentationFormat>On-screen Show (16:9)</PresentationFormat>
  <Paragraphs>157</Paragraphs>
  <Slides>40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2" baseType="lpstr">
      <vt:lpstr>Arial</vt:lpstr>
      <vt:lpstr>Simple Light</vt:lpstr>
      <vt:lpstr>Work Update – Aug 22nd   Giulio</vt:lpstr>
      <vt:lpstr>What:  Colocalization of genetic and epigenetic variants</vt:lpstr>
      <vt:lpstr>Models</vt:lpstr>
      <vt:lpstr>How:  Integrating data by region</vt:lpstr>
      <vt:lpstr>Comparison data tables with all the info</vt:lpstr>
      <vt:lpstr>Count entries with specific conditions</vt:lpstr>
      <vt:lpstr>Count entries with specific conditions</vt:lpstr>
      <vt:lpstr>Early results</vt:lpstr>
      <vt:lpstr>Validation plots</vt:lpstr>
      <vt:lpstr>Validation plots</vt:lpstr>
      <vt:lpstr>Validation plots</vt:lpstr>
      <vt:lpstr>Validation plots</vt:lpstr>
      <vt:lpstr>Validation plots</vt:lpstr>
      <vt:lpstr>Differential methylation in cancers </vt:lpstr>
      <vt:lpstr>Differential methylation in cancers </vt:lpstr>
      <vt:lpstr>Differential methylation in cancers  the undermutated tumours </vt:lpstr>
      <vt:lpstr>Variant Calls colocalizing with DMRs </vt:lpstr>
      <vt:lpstr>Variant Calls colocalizing with DMRs </vt:lpstr>
      <vt:lpstr>Variant Calls colocalizing with DMRs the undermutated tumours </vt:lpstr>
      <vt:lpstr>Robustness check 1: only consider SNPs</vt:lpstr>
      <vt:lpstr>Robustness check 1: only consider SNPs</vt:lpstr>
      <vt:lpstr>Robustness check 2: Loosen criteria for DMRs</vt:lpstr>
      <vt:lpstr>Robustness check 2: Loosen criteria for DMRs</vt:lpstr>
      <vt:lpstr>Histone Mods</vt:lpstr>
      <vt:lpstr>Histone Mods</vt:lpstr>
      <vt:lpstr>Histone Mods</vt:lpstr>
      <vt:lpstr>Histone Mods</vt:lpstr>
      <vt:lpstr>Complementary slides</vt:lpstr>
      <vt:lpstr>PowerPoint Presentation</vt:lpstr>
      <vt:lpstr>The Analysis</vt:lpstr>
      <vt:lpstr>PowerPoint Presentation</vt:lpstr>
      <vt:lpstr>PowerPoint Presentation</vt:lpstr>
      <vt:lpstr>PowerPoint Presentation</vt:lpstr>
      <vt:lpstr>Next steps?</vt:lpstr>
      <vt:lpstr>PowerPoint Presentation</vt:lpstr>
      <vt:lpstr>Probing data</vt:lpstr>
      <vt:lpstr>PowerPoint Presentation</vt:lpstr>
      <vt:lpstr>PowerPoint Presentation</vt:lpstr>
      <vt:lpstr>QC</vt:lpstr>
      <vt:lpstr>Tony’s analysis: significance of genetic variants from clustering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Update - July 4th   Giulio</dc:title>
  <cp:lastModifiedBy>Giulio Prignolato</cp:lastModifiedBy>
  <cp:revision>35</cp:revision>
  <dcterms:modified xsi:type="dcterms:W3CDTF">2018-08-22T17:23:01Z</dcterms:modified>
</cp:coreProperties>
</file>